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media/image27.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 id="2147483660" r:id="rId3"/>
  </p:sldMasterIdLst>
  <p:notesMasterIdLst>
    <p:notesMasterId r:id="rId5"/>
  </p:notesMasterIdLst>
  <p:sldIdLst>
    <p:sldId id="300" r:id="rId4"/>
    <p:sldId id="261" r:id="rId6"/>
    <p:sldId id="1038" r:id="rId7"/>
    <p:sldId id="1040" r:id="rId8"/>
    <p:sldId id="1043" r:id="rId9"/>
    <p:sldId id="1039" r:id="rId10"/>
    <p:sldId id="1047" r:id="rId11"/>
    <p:sldId id="1045" r:id="rId12"/>
    <p:sldId id="1041" r:id="rId13"/>
    <p:sldId id="1046" r:id="rId14"/>
    <p:sldId id="1048" r:id="rId15"/>
    <p:sldId id="1049" r:id="rId16"/>
    <p:sldId id="1050" r:id="rId17"/>
    <p:sldId id="1051" r:id="rId18"/>
    <p:sldId id="1055" r:id="rId19"/>
    <p:sldId id="1052" r:id="rId20"/>
    <p:sldId id="1063" r:id="rId21"/>
    <p:sldId id="1053" r:id="rId22"/>
    <p:sldId id="333" r:id="rId23"/>
    <p:sldId id="1054" r:id="rId24"/>
    <p:sldId id="1062" r:id="rId25"/>
    <p:sldId id="324" r:id="rId26"/>
  </p:sldIdLst>
  <p:sldSz cx="12192000" cy="6858000"/>
  <p:notesSz cx="6858000" cy="9144000"/>
  <p:custDataLst>
    <p:tags r:id="rId30"/>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7E3BF"/>
    <a:srgbClr val="C6FDCE"/>
    <a:srgbClr val="FCC7D6"/>
    <a:srgbClr val="DF511F"/>
    <a:srgbClr val="B7DDE8"/>
    <a:srgbClr val="FFF2CC"/>
    <a:srgbClr val="104BA4"/>
    <a:srgbClr val="AFABAB"/>
    <a:srgbClr val="0F3DC5"/>
    <a:srgbClr val="2BA9D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359" autoAdjust="0"/>
    <p:restoredTop sz="86721"/>
  </p:normalViewPr>
  <p:slideViewPr>
    <p:cSldViewPr snapToGrid="0">
      <p:cViewPr varScale="1">
        <p:scale>
          <a:sx n="90" d="100"/>
          <a:sy n="90" d="100"/>
        </p:scale>
        <p:origin x="1680"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notesMaster" Target="notesMasters/notesMaster1.xml"/><Relationship Id="rId4" Type="http://schemas.openxmlformats.org/officeDocument/2006/relationships/slide" Target="slides/slide1.xml"/><Relationship Id="rId30" Type="http://schemas.openxmlformats.org/officeDocument/2006/relationships/tags" Target="tags/tag24.xml"/><Relationship Id="rId3" Type="http://schemas.openxmlformats.org/officeDocument/2006/relationships/slideMaster" Target="slideMasters/slideMaster2.xml"/><Relationship Id="rId29" Type="http://schemas.openxmlformats.org/officeDocument/2006/relationships/tableStyles" Target="tableStyles.xml"/><Relationship Id="rId28" Type="http://schemas.openxmlformats.org/officeDocument/2006/relationships/viewProps" Target="viewProps.xml"/><Relationship Id="rId27" Type="http://schemas.openxmlformats.org/officeDocument/2006/relationships/presProps" Target="presProps.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57F8055-27CA-4C55-BC23-F9359CE32445}"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8591625-B960-4FA4-9643-9A008D8F68F0}"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674C1D0-060E-4FCC-91A6-7476A46993C1}"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8591625-B960-4FA4-9643-9A008D8F68F0}"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数据集可以仍然复用这些，浩然可以进一步参考宇喆</a:t>
            </a:r>
            <a:r>
              <a:rPr lang="en-US" altLang="zh-CN" dirty="0"/>
              <a:t>craft</a:t>
            </a:r>
            <a:r>
              <a:rPr lang="zh-CN" altLang="en-US" dirty="0"/>
              <a:t>中的实验结果，看有没有需要补充或者替换的数据集，尽量用已经有实验结果</a:t>
            </a:r>
            <a:r>
              <a:rPr lang="zh-CN" altLang="en-US" dirty="0"/>
              <a:t>的</a:t>
            </a:r>
            <a:br>
              <a:rPr lang="zh-CN" altLang="en-US" dirty="0"/>
            </a:br>
            <a:endParaRPr lang="zh-CN" altLang="en-US" dirty="0"/>
          </a:p>
        </p:txBody>
      </p:sp>
      <p:sp>
        <p:nvSpPr>
          <p:cNvPr id="4" name="Slide Number Placeholder 3"/>
          <p:cNvSpPr>
            <a:spLocks noGrp="1"/>
          </p:cNvSpPr>
          <p:nvPr>
            <p:ph type="sldNum" sz="quarter" idx="5"/>
          </p:nvPr>
        </p:nvSpPr>
        <p:spPr/>
        <p:txBody>
          <a:bodyPr/>
          <a:lstStyle/>
          <a:p>
            <a:fld id="{98591625-B960-4FA4-9643-9A008D8F68F0}"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8591625-B960-4FA4-9643-9A008D8F68F0}"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实验结果宇喆挑两个中心性方法的实验结果放吧，</a:t>
            </a:r>
            <a:r>
              <a:rPr lang="en-US" altLang="zh-CN"/>
              <a:t>EG</a:t>
            </a:r>
            <a:r>
              <a:rPr lang="zh-CN" altLang="en-US"/>
              <a:t>（</a:t>
            </a:r>
            <a:r>
              <a:rPr lang="en-US" altLang="zh-CN"/>
              <a:t>OpenMP</a:t>
            </a:r>
            <a:r>
              <a:rPr lang="zh-CN" altLang="en-US"/>
              <a:t>），</a:t>
            </a:r>
            <a:r>
              <a:rPr lang="en-US" altLang="zh-CN"/>
              <a:t>EG(C++</a:t>
            </a:r>
            <a:r>
              <a:rPr lang="zh-CN" altLang="en-US"/>
              <a:t>单线程</a:t>
            </a:r>
            <a:r>
              <a:rPr lang="en-US" altLang="zh-CN"/>
              <a:t>)</a:t>
            </a:r>
            <a:r>
              <a:rPr lang="zh-CN" altLang="en-US"/>
              <a:t>，</a:t>
            </a:r>
            <a:r>
              <a:rPr lang="en-US" altLang="zh-CN"/>
              <a:t>EG</a:t>
            </a:r>
            <a:r>
              <a:rPr lang="zh-CN" altLang="en-US"/>
              <a:t>（</a:t>
            </a:r>
            <a:r>
              <a:rPr lang="en-US" altLang="zh-CN"/>
              <a:t>python</a:t>
            </a:r>
            <a:r>
              <a:rPr lang="zh-CN" altLang="en-US"/>
              <a:t>单线程），</a:t>
            </a:r>
            <a:r>
              <a:rPr lang="en-US" altLang="zh-CN"/>
              <a:t>networkx</a:t>
            </a:r>
            <a:r>
              <a:rPr lang="zh-CN" altLang="en-US"/>
              <a:t>，</a:t>
            </a:r>
            <a:r>
              <a:rPr lang="en-US" altLang="zh-CN"/>
              <a:t>igraph</a:t>
            </a:r>
            <a:r>
              <a:rPr lang="zh-CN" altLang="en-US"/>
              <a:t>，因为是初赛，加速的效果越明显</a:t>
            </a:r>
            <a:r>
              <a:rPr lang="zh-CN" altLang="en-US"/>
              <a:t>越好</a:t>
            </a:r>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674C1D0-060E-4FCC-91A6-7476A46993C1}"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这里挑选两个我们后续要优化的函数的结果，需要修改的地方通过数字进行了标红，浩然可以从宇喆之前</a:t>
            </a:r>
            <a:r>
              <a:rPr lang="en-US" altLang="zh-CN"/>
              <a:t>craft</a:t>
            </a:r>
            <a:r>
              <a:rPr lang="zh-CN" altLang="en-US"/>
              <a:t>中找一下，网络也可以换，不一定要用这四个，最好是那种能体现出来跑的太慢</a:t>
            </a:r>
            <a:r>
              <a:rPr lang="zh-CN" altLang="en-US"/>
              <a:t>那种</a:t>
            </a:r>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8591625-B960-4FA4-9643-9A008D8F68F0}"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后面三页是解决方案，最好是能和这边的技术挑战一一对应</a:t>
            </a:r>
            <a:r>
              <a:rPr lang="zh-CN" altLang="en-US">
                <a:sym typeface="+mn-ea"/>
              </a:rPr>
              <a:t>（宇喆是主要技术负责人，可以先思考下，后面我们</a:t>
            </a:r>
            <a:r>
              <a:rPr lang="zh-CN" altLang="en-US">
                <a:sym typeface="+mn-ea"/>
              </a:rPr>
              <a:t>一起讨论）</a:t>
            </a:r>
            <a:endParaRPr lang="zh-CN" altLang="en-US"/>
          </a:p>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这一页需要重点修改</a:t>
            </a:r>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012EB2F5-E5B9-4F7B-93DF-EF86E88C72B4}"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C5D723C-B3FE-4FE6-A7AF-4B5224CD5942}" type="slidenum">
              <a:rPr lang="zh-CN" altLang="en-US" smtClean="0"/>
            </a:fld>
            <a:endParaRPr lang="zh-CN" altLang="en-US"/>
          </a:p>
        </p:txBody>
      </p:sp>
    </p:spTree>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012EB2F5-E5B9-4F7B-93DF-EF86E88C72B4}"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C5D723C-B3FE-4FE6-A7AF-4B5224CD5942}" type="slidenum">
              <a:rPr lang="zh-CN" altLang="en-US" smtClean="0"/>
            </a:fld>
            <a:endParaRPr lang="zh-CN" altLang="en-US"/>
          </a:p>
        </p:txBody>
      </p:sp>
    </p:spTree>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012EB2F5-E5B9-4F7B-93DF-EF86E88C72B4}"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C5D723C-B3FE-4FE6-A7AF-4B5224CD5942}" type="slidenum">
              <a:rPr lang="zh-CN" altLang="en-US" smtClean="0"/>
            </a:fld>
            <a:endParaRPr lang="zh-CN" altLang="en-US"/>
          </a:p>
        </p:txBody>
      </p:sp>
    </p:spTree>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012EB2F5-E5B9-4F7B-93DF-EF86E88C72B4}"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C5D723C-B3FE-4FE6-A7AF-4B5224CD5942}" type="slidenum">
              <a:rPr lang="zh-CN" altLang="en-US" smtClean="0"/>
            </a:fld>
            <a:endParaRPr lang="zh-CN" altLang="en-US"/>
          </a:p>
        </p:txBody>
      </p:sp>
    </p:spTree>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012EB2F5-E5B9-4F7B-93DF-EF86E88C72B4}"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C5D723C-B3FE-4FE6-A7AF-4B5224CD5942}" type="slidenum">
              <a:rPr lang="zh-CN" altLang="en-US" smtClean="0"/>
            </a:fld>
            <a:endParaRPr lang="zh-CN" altLang="en-US"/>
          </a:p>
        </p:txBody>
      </p:sp>
    </p:spTree>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012EB2F5-E5B9-4F7B-93DF-EF86E88C72B4}"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C5D723C-B3FE-4FE6-A7AF-4B5224CD5942}" type="slidenum">
              <a:rPr lang="zh-CN" altLang="en-US" smtClean="0"/>
            </a:fld>
            <a:endParaRPr lang="zh-CN" altLang="en-US"/>
          </a:p>
        </p:txBody>
      </p:sp>
    </p:spTree>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012EB2F5-E5B9-4F7B-93DF-EF86E88C72B4}"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C5D723C-B3FE-4FE6-A7AF-4B5224CD5942}" type="slidenum">
              <a:rPr lang="zh-CN" altLang="en-US" smtClean="0"/>
            </a:fld>
            <a:endParaRPr lang="zh-CN" altLang="en-US"/>
          </a:p>
        </p:txBody>
      </p:sp>
    </p:spTree>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012EB2F5-E5B9-4F7B-93DF-EF86E88C72B4}"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C5D723C-B3FE-4FE6-A7AF-4B5224CD5942}" type="slidenum">
              <a:rPr lang="zh-CN" altLang="en-US" smtClean="0"/>
            </a:fld>
            <a:endParaRPr lang="zh-CN" altLang="en-US"/>
          </a:p>
        </p:txBody>
      </p:sp>
    </p:spTree>
  </p:cSld>
  <p:clrMapOvr>
    <a:masterClrMapping/>
  </p:clrMapOvr>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012EB2F5-E5B9-4F7B-93DF-EF86E88C72B4}"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C5D723C-B3FE-4FE6-A7AF-4B5224CD5942}" type="slidenum">
              <a:rPr lang="zh-CN" altLang="en-US" smtClean="0"/>
            </a:fld>
            <a:endParaRPr lang="zh-CN" altLang="en-US"/>
          </a:p>
        </p:txBody>
      </p:sp>
    </p:spTree>
  </p:cSld>
  <p:clrMapOvr>
    <a:masterClrMapping/>
  </p:clrMapOvr>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012EB2F5-E5B9-4F7B-93DF-EF86E88C72B4}"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C5D723C-B3FE-4FE6-A7AF-4B5224CD5942}" type="slidenum">
              <a:rPr lang="zh-CN" altLang="en-US" smtClean="0"/>
            </a:fld>
            <a:endParaRPr lang="zh-CN" altLang="en-US"/>
          </a:p>
        </p:txBody>
      </p:sp>
    </p:spTree>
  </p:cSld>
  <p:clrMapOvr>
    <a:masterClrMapping/>
  </p:clrMapOvr>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012EB2F5-E5B9-4F7B-93DF-EF86E88C72B4}"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C5D723C-B3FE-4FE6-A7AF-4B5224CD5942}" type="slidenum">
              <a:rPr lang="zh-CN" altLang="en-US" smtClean="0"/>
            </a:fld>
            <a:endParaRPr lang="zh-CN" altLang="en-US"/>
          </a:p>
        </p:txBody>
      </p:sp>
    </p:spTree>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012EB2F5-E5B9-4F7B-93DF-EF86E88C72B4}"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C5D723C-B3FE-4FE6-A7AF-4B5224CD5942}" type="slidenum">
              <a:rPr lang="zh-CN" altLang="en-US" smtClean="0"/>
            </a:fld>
            <a:endParaRPr lang="zh-CN" altLang="en-US"/>
          </a:p>
        </p:txBody>
      </p:sp>
    </p:spTree>
  </p:cSld>
  <p:clrMapOvr>
    <a:masterClrMapping/>
  </p:clrMapOvr>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012EB2F5-E5B9-4F7B-93DF-EF86E88C72B4}"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C5D723C-B3FE-4FE6-A7AF-4B5224CD5942}" type="slidenum">
              <a:rPr lang="zh-CN" altLang="en-US" smtClean="0"/>
            </a:fld>
            <a:endParaRPr lang="zh-CN" altLang="en-US"/>
          </a:p>
        </p:txBody>
      </p:sp>
    </p:spTree>
  </p:cSld>
  <p:clrMapOvr>
    <a:masterClrMapping/>
  </p:clrMapOvr>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012EB2F5-E5B9-4F7B-93DF-EF86E88C72B4}"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C5D723C-B3FE-4FE6-A7AF-4B5224CD5942}" type="slidenum">
              <a:rPr lang="zh-CN" altLang="en-US" smtClean="0"/>
            </a:fld>
            <a:endParaRPr lang="zh-CN" altLang="en-US"/>
          </a:p>
        </p:txBody>
      </p:sp>
    </p:spTree>
  </p:cSld>
  <p:clrMapOvr>
    <a:masterClrMapping/>
  </p:clrMapOvr>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012EB2F5-E5B9-4F7B-93DF-EF86E88C72B4}"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C5D723C-B3FE-4FE6-A7AF-4B5224CD5942}" type="slidenum">
              <a:rPr lang="zh-CN" altLang="en-US" smtClean="0"/>
            </a:fld>
            <a:endParaRPr lang="zh-CN" altLang="en-US"/>
          </a:p>
        </p:txBody>
      </p:sp>
    </p:spTree>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012EB2F5-E5B9-4F7B-93DF-EF86E88C72B4}"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C5D723C-B3FE-4FE6-A7AF-4B5224CD5942}" type="slidenum">
              <a:rPr lang="zh-CN" altLang="en-US" smtClean="0"/>
            </a:fld>
            <a:endParaRPr lang="zh-CN" altLang="en-US"/>
          </a:p>
        </p:txBody>
      </p:sp>
    </p:spTree>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012EB2F5-E5B9-4F7B-93DF-EF86E88C72B4}"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C5D723C-B3FE-4FE6-A7AF-4B5224CD5942}" type="slidenum">
              <a:rPr lang="zh-CN" altLang="en-US" smtClean="0"/>
            </a:fld>
            <a:endParaRPr lang="zh-CN" altLang="en-US"/>
          </a:p>
        </p:txBody>
      </p:sp>
    </p:spTree>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012EB2F5-E5B9-4F7B-93DF-EF86E88C72B4}"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C5D723C-B3FE-4FE6-A7AF-4B5224CD5942}" type="slidenum">
              <a:rPr lang="zh-CN" altLang="en-US" smtClean="0"/>
            </a:fld>
            <a:endParaRPr lang="zh-CN" altLang="en-US"/>
          </a:p>
        </p:txBody>
      </p:sp>
    </p:spTree>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012EB2F5-E5B9-4F7B-93DF-EF86E88C72B4}"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C5D723C-B3FE-4FE6-A7AF-4B5224CD5942}" type="slidenum">
              <a:rPr lang="zh-CN" altLang="en-US" smtClean="0"/>
            </a:fld>
            <a:endParaRPr lang="zh-CN" altLang="en-US"/>
          </a:p>
        </p:txBody>
      </p:sp>
    </p:spTree>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012EB2F5-E5B9-4F7B-93DF-EF86E88C72B4}"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C5D723C-B3FE-4FE6-A7AF-4B5224CD5942}" type="slidenum">
              <a:rPr lang="zh-CN" altLang="en-US" smtClean="0"/>
            </a:fld>
            <a:endParaRPr lang="zh-CN" altLang="en-US"/>
          </a:p>
        </p:txBody>
      </p:sp>
    </p:spTree>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012EB2F5-E5B9-4F7B-93DF-EF86E88C72B4}"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C5D723C-B3FE-4FE6-A7AF-4B5224CD5942}" type="slidenum">
              <a:rPr lang="zh-CN" altLang="en-US" smtClean="0"/>
            </a:fld>
            <a:endParaRPr lang="zh-CN" altLang="en-US"/>
          </a:p>
        </p:txBody>
      </p:sp>
    </p:spTree>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012EB2F5-E5B9-4F7B-93DF-EF86E88C72B4}"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C5D723C-B3FE-4FE6-A7AF-4B5224CD5942}" type="slidenum">
              <a:rPr lang="zh-CN" altLang="en-US" smtClean="0"/>
            </a:fld>
            <a:endParaRPr lang="zh-CN" altLang="en-US"/>
          </a:p>
        </p:txBody>
      </p:sp>
    </p:spTree>
  </p:cSld>
  <p:clrMapOvr>
    <a:masterClrMapping/>
  </p:clrMapOvr>
  <p:hf hdr="0" ftr="0" dt="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2" Type="http://schemas.openxmlformats.org/officeDocument/2006/relationships/theme" Target="../theme/theme2.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12EB2F5-E5B9-4F7B-93DF-EF86E88C72B4}"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C5D723C-B3FE-4FE6-A7AF-4B5224CD5942}"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12EB2F5-E5B9-4F7B-93DF-EF86E88C72B4}"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C5D723C-B3FE-4FE6-A7AF-4B5224CD5942}"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7.xml"/><Relationship Id="rId3" Type="http://schemas.openxmlformats.org/officeDocument/2006/relationships/tags" Target="../tags/tag1.xml"/><Relationship Id="rId2" Type="http://schemas.openxmlformats.org/officeDocument/2006/relationships/image" Target="../media/image2.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19.png"/><Relationship Id="rId3" Type="http://schemas.openxmlformats.org/officeDocument/2006/relationships/image" Target="../media/image18.png"/><Relationship Id="rId2" Type="http://schemas.openxmlformats.org/officeDocument/2006/relationships/image" Target="../media/image6.png"/><Relationship Id="rId1" Type="http://schemas.openxmlformats.org/officeDocument/2006/relationships/image" Target="../media/image5.png"/></Relationships>
</file>

<file path=ppt/slides/_rels/slide11.xml.rels><?xml version="1.0" encoding="UTF-8" standalone="yes"?>
<Relationships xmlns="http://schemas.openxmlformats.org/package/2006/relationships"><Relationship Id="rId6" Type="http://schemas.openxmlformats.org/officeDocument/2006/relationships/notesSlide" Target="../notesSlides/notesSlide6.xml"/><Relationship Id="rId5" Type="http://schemas.openxmlformats.org/officeDocument/2006/relationships/slideLayout" Target="../slideLayouts/slideLayout18.xml"/><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12.xml.rels><?xml version="1.0" encoding="UTF-8" standalone="yes"?>
<Relationships xmlns="http://schemas.openxmlformats.org/package/2006/relationships"><Relationship Id="rId9" Type="http://schemas.openxmlformats.org/officeDocument/2006/relationships/tags" Target="../tags/tag8.xml"/><Relationship Id="rId8" Type="http://schemas.openxmlformats.org/officeDocument/2006/relationships/tags" Target="../tags/tag7.xml"/><Relationship Id="rId7" Type="http://schemas.openxmlformats.org/officeDocument/2006/relationships/tags" Target="../tags/tag6.xml"/><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5" Type="http://schemas.openxmlformats.org/officeDocument/2006/relationships/notesSlide" Target="../notesSlides/notesSlide7.xml"/><Relationship Id="rId24" Type="http://schemas.openxmlformats.org/officeDocument/2006/relationships/slideLayout" Target="../slideLayouts/slideLayout7.xml"/><Relationship Id="rId23" Type="http://schemas.openxmlformats.org/officeDocument/2006/relationships/tags" Target="../tags/tag22.xml"/><Relationship Id="rId22" Type="http://schemas.openxmlformats.org/officeDocument/2006/relationships/tags" Target="../tags/tag21.xml"/><Relationship Id="rId21" Type="http://schemas.openxmlformats.org/officeDocument/2006/relationships/tags" Target="../tags/tag20.xml"/><Relationship Id="rId20" Type="http://schemas.openxmlformats.org/officeDocument/2006/relationships/tags" Target="../tags/tag19.xml"/><Relationship Id="rId2" Type="http://schemas.openxmlformats.org/officeDocument/2006/relationships/image" Target="../media/image6.png"/><Relationship Id="rId19" Type="http://schemas.openxmlformats.org/officeDocument/2006/relationships/tags" Target="../tags/tag18.xml"/><Relationship Id="rId18" Type="http://schemas.openxmlformats.org/officeDocument/2006/relationships/tags" Target="../tags/tag17.xml"/><Relationship Id="rId17" Type="http://schemas.openxmlformats.org/officeDocument/2006/relationships/tags" Target="../tags/tag16.xml"/><Relationship Id="rId16" Type="http://schemas.openxmlformats.org/officeDocument/2006/relationships/tags" Target="../tags/tag15.xml"/><Relationship Id="rId15" Type="http://schemas.openxmlformats.org/officeDocument/2006/relationships/tags" Target="../tags/tag14.xml"/><Relationship Id="rId14" Type="http://schemas.openxmlformats.org/officeDocument/2006/relationships/tags" Target="../tags/tag13.xml"/><Relationship Id="rId13" Type="http://schemas.openxmlformats.org/officeDocument/2006/relationships/tags" Target="../tags/tag12.xml"/><Relationship Id="rId12" Type="http://schemas.openxmlformats.org/officeDocument/2006/relationships/tags" Target="../tags/tag11.xml"/><Relationship Id="rId11" Type="http://schemas.openxmlformats.org/officeDocument/2006/relationships/tags" Target="../tags/tag10.xml"/><Relationship Id="rId10" Type="http://schemas.openxmlformats.org/officeDocument/2006/relationships/tags" Target="../tags/tag9.xml"/><Relationship Id="rId1" Type="http://schemas.openxmlformats.org/officeDocument/2006/relationships/image" Target="../media/image5.png"/></Relationships>
</file>

<file path=ppt/slides/_rels/slide13.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20.png"/><Relationship Id="rId2" Type="http://schemas.openxmlformats.org/officeDocument/2006/relationships/image" Target="../media/image6.png"/><Relationship Id="rId1" Type="http://schemas.openxmlformats.org/officeDocument/2006/relationships/image" Target="../media/image5.png"/></Relationships>
</file>

<file path=ppt/slides/_rels/slide14.xml.rels><?xml version="1.0" encoding="UTF-8" standalone="yes"?>
<Relationships xmlns="http://schemas.openxmlformats.org/package/2006/relationships"><Relationship Id="rId4" Type="http://schemas.openxmlformats.org/officeDocument/2006/relationships/slideLayout" Target="../slideLayouts/slideLayout18.xml"/><Relationship Id="rId3" Type="http://schemas.openxmlformats.org/officeDocument/2006/relationships/image" Target="../media/image21.png"/><Relationship Id="rId2" Type="http://schemas.openxmlformats.org/officeDocument/2006/relationships/image" Target="../media/image6.png"/><Relationship Id="rId1" Type="http://schemas.openxmlformats.org/officeDocument/2006/relationships/image" Target="../media/image5.png"/></Relationships>
</file>

<file path=ppt/slides/_rels/slide15.xml.rels><?xml version="1.0" encoding="UTF-8" standalone="yes"?>
<Relationships xmlns="http://schemas.openxmlformats.org/package/2006/relationships"><Relationship Id="rId5" Type="http://schemas.openxmlformats.org/officeDocument/2006/relationships/notesSlide" Target="../notesSlides/notesSlide8.xml"/><Relationship Id="rId4" Type="http://schemas.openxmlformats.org/officeDocument/2006/relationships/slideLayout" Target="../slideLayouts/slideLayout18.xml"/><Relationship Id="rId3" Type="http://schemas.openxmlformats.org/officeDocument/2006/relationships/image" Target="../media/image22.png"/><Relationship Id="rId2" Type="http://schemas.openxmlformats.org/officeDocument/2006/relationships/image" Target="../media/image6.png"/><Relationship Id="rId1" Type="http://schemas.openxmlformats.org/officeDocument/2006/relationships/image" Target="../media/image5.png"/></Relationships>
</file>

<file path=ppt/slides/_rels/slide16.xml.rels><?xml version="1.0" encoding="UTF-8" standalone="yes"?>
<Relationships xmlns="http://schemas.openxmlformats.org/package/2006/relationships"><Relationship Id="rId6" Type="http://schemas.openxmlformats.org/officeDocument/2006/relationships/notesSlide" Target="../notesSlides/notesSlide9.xml"/><Relationship Id="rId5" Type="http://schemas.openxmlformats.org/officeDocument/2006/relationships/slideLayout" Target="../slideLayouts/slideLayout18.xml"/><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17.xml.rels><?xml version="1.0" encoding="UTF-8" standalone="yes"?>
<Relationships xmlns="http://schemas.openxmlformats.org/package/2006/relationships"><Relationship Id="rId9" Type="http://schemas.openxmlformats.org/officeDocument/2006/relationships/notesSlide" Target="../notesSlides/notesSlide10.xml"/><Relationship Id="rId8" Type="http://schemas.openxmlformats.org/officeDocument/2006/relationships/slideLayout" Target="../slideLayouts/slideLayout7.xml"/><Relationship Id="rId7" Type="http://schemas.openxmlformats.org/officeDocument/2006/relationships/image" Target="../media/image27.svg"/><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 Id="rId3" Type="http://schemas.openxmlformats.org/officeDocument/2006/relationships/image" Target="../media/image23.png"/><Relationship Id="rId2" Type="http://schemas.openxmlformats.org/officeDocument/2006/relationships/image" Target="../media/image6.png"/><Relationship Id="rId1" Type="http://schemas.openxmlformats.org/officeDocument/2006/relationships/image" Target="../media/image5.png"/></Relationships>
</file>

<file path=ppt/slides/_rels/slide18.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18.xml"/><Relationship Id="rId2" Type="http://schemas.openxmlformats.org/officeDocument/2006/relationships/image" Target="../media/image6.png"/><Relationship Id="rId1" Type="http://schemas.openxmlformats.org/officeDocument/2006/relationships/image" Target="../media/image5.png"/></Relationships>
</file>

<file path=ppt/slides/_rels/slide19.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18.xml"/><Relationship Id="rId2" Type="http://schemas.openxmlformats.org/officeDocument/2006/relationships/image" Target="../media/image6.png"/><Relationship Id="rId1" Type="http://schemas.openxmlformats.org/officeDocument/2006/relationships/image" Target="../media/image5.png"/></Relationships>
</file>

<file path=ppt/slides/_rels/slide2.xml.rels><?xml version="1.0" encoding="UTF-8" standalone="yes"?>
<Relationships xmlns="http://schemas.openxmlformats.org/package/2006/relationships"><Relationship Id="rId6" Type="http://schemas.openxmlformats.org/officeDocument/2006/relationships/notesSlide" Target="../notesSlides/notesSlide2.xml"/><Relationship Id="rId5" Type="http://schemas.openxmlformats.org/officeDocument/2006/relationships/slideLayout" Target="../slideLayouts/slideLayout7.xml"/><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20.xml.rels><?xml version="1.0" encoding="UTF-8" standalone="yes"?>
<Relationships xmlns="http://schemas.openxmlformats.org/package/2006/relationships"><Relationship Id="rId5" Type="http://schemas.openxmlformats.org/officeDocument/2006/relationships/notesSlide" Target="../notesSlides/notesSlide13.xml"/><Relationship Id="rId4" Type="http://schemas.openxmlformats.org/officeDocument/2006/relationships/slideLayout" Target="../slideLayouts/slideLayout7.xml"/><Relationship Id="rId3" Type="http://schemas.openxmlformats.org/officeDocument/2006/relationships/image" Target="../media/image28.png"/><Relationship Id="rId2" Type="http://schemas.openxmlformats.org/officeDocument/2006/relationships/image" Target="../media/image6.png"/><Relationship Id="rId1" Type="http://schemas.openxmlformats.org/officeDocument/2006/relationships/image" Target="../media/image5.png"/></Relationships>
</file>

<file path=ppt/slides/_rels/slide21.xml.rels><?xml version="1.0" encoding="UTF-8" standalone="yes"?>
<Relationships xmlns="http://schemas.openxmlformats.org/package/2006/relationships"><Relationship Id="rId5" Type="http://schemas.openxmlformats.org/officeDocument/2006/relationships/notesSlide" Target="../notesSlides/notesSlide14.xml"/><Relationship Id="rId4" Type="http://schemas.openxmlformats.org/officeDocument/2006/relationships/slideLayout" Target="../slideLayouts/slideLayout7.xml"/><Relationship Id="rId3" Type="http://schemas.openxmlformats.org/officeDocument/2006/relationships/image" Target="../media/image29.png"/><Relationship Id="rId2" Type="http://schemas.openxmlformats.org/officeDocument/2006/relationships/image" Target="../media/image6.png"/><Relationship Id="rId1" Type="http://schemas.openxmlformats.org/officeDocument/2006/relationships/image" Target="../media/image5.png"/></Relationships>
</file>

<file path=ppt/slides/_rels/slide22.xml.rels><?xml version="1.0" encoding="UTF-8" standalone="yes"?>
<Relationships xmlns="http://schemas.openxmlformats.org/package/2006/relationships"><Relationship Id="rId5" Type="http://schemas.openxmlformats.org/officeDocument/2006/relationships/notesSlide" Target="../notesSlides/notesSlide15.xml"/><Relationship Id="rId4" Type="http://schemas.openxmlformats.org/officeDocument/2006/relationships/slideLayout" Target="../slideLayouts/slideLayout7.xml"/><Relationship Id="rId3" Type="http://schemas.openxmlformats.org/officeDocument/2006/relationships/tags" Target="../tags/tag23.xml"/><Relationship Id="rId2" Type="http://schemas.openxmlformats.org/officeDocument/2006/relationships/image" Target="../media/image2.png"/><Relationship Id="rId1" Type="http://schemas.openxmlformats.org/officeDocument/2006/relationships/image" Target="../media/image1.png"/></Relationships>
</file>

<file path=ppt/slides/_rels/slide3.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png"/></Relationships>
</file>

<file path=ppt/slides/_rels/slide4.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image" Target="../media/image5.png"/></Relationships>
</file>

<file path=ppt/slides/_rels/slide5.xml.rels><?xml version="1.0" encoding="UTF-8" standalone="yes"?>
<Relationships xmlns="http://schemas.openxmlformats.org/package/2006/relationships"><Relationship Id="rId6" Type="http://schemas.openxmlformats.org/officeDocument/2006/relationships/notesSlide" Target="../notesSlides/notesSlide3.xml"/><Relationship Id="rId5" Type="http://schemas.openxmlformats.org/officeDocument/2006/relationships/slideLayout" Target="../slideLayouts/slideLayout7.xml"/><Relationship Id="rId4" Type="http://schemas.openxmlformats.org/officeDocument/2006/relationships/image" Target="../media/image13.png"/><Relationship Id="rId3" Type="http://schemas.openxmlformats.org/officeDocument/2006/relationships/image" Target="../media/image12.png"/><Relationship Id="rId2" Type="http://schemas.openxmlformats.org/officeDocument/2006/relationships/image" Target="../media/image6.png"/><Relationship Id="rId1" Type="http://schemas.openxmlformats.org/officeDocument/2006/relationships/image" Target="../media/image5.png"/></Relationships>
</file>

<file path=ppt/slides/_rels/slide6.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4.png"/><Relationship Id="rId2" Type="http://schemas.openxmlformats.org/officeDocument/2006/relationships/image" Target="../media/image6.png"/><Relationship Id="rId1" Type="http://schemas.openxmlformats.org/officeDocument/2006/relationships/image" Target="../media/image5.png"/></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18.xml"/><Relationship Id="rId3" Type="http://schemas.openxmlformats.org/officeDocument/2006/relationships/image" Target="../media/image15.png"/><Relationship Id="rId2" Type="http://schemas.openxmlformats.org/officeDocument/2006/relationships/image" Target="../media/image6.png"/><Relationship Id="rId1" Type="http://schemas.openxmlformats.org/officeDocument/2006/relationships/image" Target="../media/image5.png"/></Relationships>
</file>

<file path=ppt/slides/_rels/slide8.xml.rels><?xml version="1.0" encoding="UTF-8" standalone="yes"?>
<Relationships xmlns="http://schemas.openxmlformats.org/package/2006/relationships"><Relationship Id="rId6" Type="http://schemas.openxmlformats.org/officeDocument/2006/relationships/notesSlide" Target="../notesSlides/notesSlide4.xml"/><Relationship Id="rId5" Type="http://schemas.openxmlformats.org/officeDocument/2006/relationships/slideLayout" Target="../slideLayouts/slideLayout18.xml"/><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9.xml.rels><?xml version="1.0" encoding="UTF-8" standalone="yes"?>
<Relationships xmlns="http://schemas.openxmlformats.org/package/2006/relationships"><Relationship Id="rId6" Type="http://schemas.openxmlformats.org/officeDocument/2006/relationships/notesSlide" Target="../notesSlides/notesSlide5.xml"/><Relationship Id="rId5" Type="http://schemas.openxmlformats.org/officeDocument/2006/relationships/slideLayout" Target="../slideLayouts/slideLayout18.xml"/><Relationship Id="rId4" Type="http://schemas.openxmlformats.org/officeDocument/2006/relationships/image" Target="../media/image17.png"/><Relationship Id="rId3" Type="http://schemas.openxmlformats.org/officeDocument/2006/relationships/image" Target="../media/image16.png"/><Relationship Id="rId2" Type="http://schemas.openxmlformats.org/officeDocument/2006/relationships/image" Target="../media/image6.png"/><Relationship Id="rId1"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p:cNvSpPr/>
          <p:nvPr/>
        </p:nvSpPr>
        <p:spPr>
          <a:xfrm>
            <a:off x="0" y="1"/>
            <a:ext cx="12192000" cy="6887980"/>
          </a:xfrm>
          <a:prstGeom prst="rect">
            <a:avLst/>
          </a:prstGeom>
          <a:solidFill>
            <a:srgbClr val="104BA4"/>
          </a:solidFill>
          <a:ln>
            <a:noFill/>
          </a:ln>
          <a:effectLst>
            <a:outerShdw blurRad="508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42" name="矩形 41"/>
          <p:cNvSpPr/>
          <p:nvPr/>
        </p:nvSpPr>
        <p:spPr>
          <a:xfrm>
            <a:off x="0" y="1409826"/>
            <a:ext cx="12192000" cy="4499706"/>
          </a:xfrm>
          <a:prstGeom prst="rect">
            <a:avLst/>
          </a:prstGeom>
          <a:solidFill>
            <a:schemeClr val="bg1"/>
          </a:solidFill>
          <a:ln>
            <a:noFill/>
          </a:ln>
          <a:effectLst>
            <a:outerShdw blurRad="457200" sx="102000" sy="102000" algn="ctr"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2" name="文本框 1"/>
          <p:cNvSpPr txBox="1"/>
          <p:nvPr/>
        </p:nvSpPr>
        <p:spPr>
          <a:xfrm>
            <a:off x="354767" y="1877786"/>
            <a:ext cx="11482466" cy="2630170"/>
          </a:xfrm>
          <a:prstGeom prst="rect">
            <a:avLst/>
          </a:prstGeom>
          <a:noFill/>
        </p:spPr>
        <p:txBody>
          <a:bodyPr wrap="square" rtlCol="0">
            <a:spAutoFit/>
          </a:bodyPr>
          <a:lstStyle/>
          <a:p>
            <a:pPr algn="ctr">
              <a:lnSpc>
                <a:spcPct val="125000"/>
              </a:lnSpc>
              <a:defRPr/>
            </a:pPr>
            <a:r>
              <a:rPr kumimoji="0" lang="zh-CN" altLang="en-US" sz="66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阿里巴巴普惠体 B" panose="00020600040101010101" pitchFamily="18" charset="-122"/>
              </a:rPr>
              <a:t>基于多核算力的</a:t>
            </a:r>
            <a:r>
              <a:rPr kumimoji="0" lang="en-US" altLang="zh-CN" sz="66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阿里巴巴普惠体 B" panose="00020600040101010101" pitchFamily="18" charset="-122"/>
              </a:rPr>
              <a:t>EasyGraph</a:t>
            </a:r>
            <a:br>
              <a:rPr kumimoji="0" lang="en-US" altLang="zh-CN" sz="66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阿里巴巴普惠体 B" panose="00020600040101010101" pitchFamily="18" charset="-122"/>
              </a:rPr>
            </a:br>
            <a:r>
              <a:rPr kumimoji="0" lang="zh-CN" altLang="en-US" sz="66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阿里巴巴普惠体 B" panose="00020600040101010101" pitchFamily="18" charset="-122"/>
              </a:rPr>
              <a:t>图分析并行加速</a:t>
            </a:r>
            <a:endParaRPr kumimoji="0" lang="zh-CN" altLang="en-US" sz="66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阿里巴巴普惠体 B" panose="00020600040101010101" pitchFamily="18" charset="-122"/>
            </a:endParaRPr>
          </a:p>
        </p:txBody>
      </p:sp>
      <p:sp>
        <p:nvSpPr>
          <p:cNvPr id="3" name="矩形: 圆角 2"/>
          <p:cNvSpPr/>
          <p:nvPr/>
        </p:nvSpPr>
        <p:spPr>
          <a:xfrm>
            <a:off x="758127" y="4987206"/>
            <a:ext cx="3353058" cy="386016"/>
          </a:xfrm>
          <a:prstGeom prst="roundRect">
            <a:avLst>
              <a:gd name="adj" fmla="val 50000"/>
            </a:avLst>
          </a:prstGeom>
          <a:solidFill>
            <a:srgbClr val="104BA4"/>
          </a:solidFill>
          <a:ln>
            <a:noFill/>
          </a:ln>
          <a:effectLst>
            <a:outerShdw blurRad="4572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600" spc="300" dirty="0">
                <a:solidFill>
                  <a:prstClr val="white"/>
                </a:solidFill>
                <a:latin typeface="微软雅黑" panose="020B0503020204020204" pitchFamily="34" charset="-122"/>
                <a:ea typeface="微软雅黑" panose="020B0503020204020204" pitchFamily="34" charset="-122"/>
                <a:cs typeface="阿里巴巴普惠体" panose="00020600040101010101" pitchFamily="18" charset="-122"/>
              </a:rPr>
              <a:t>队伍名称：</a:t>
            </a:r>
            <a:r>
              <a:rPr lang="en-US" altLang="zh-CN" sz="1600" b="1" dirty="0">
                <a:solidFill>
                  <a:prstClr val="white"/>
                </a:solidFill>
                <a:latin typeface="Times New Roman" panose="02020603050405020304" pitchFamily="18" charset="0"/>
                <a:ea typeface="微软雅黑" panose="020B0503020204020204" pitchFamily="34" charset="-122"/>
                <a:cs typeface="Times New Roman" panose="02020603050405020304" pitchFamily="18" charset="0"/>
              </a:rPr>
              <a:t>Fudan </a:t>
            </a:r>
            <a:r>
              <a:rPr lang="en-US" altLang="zh-CN" sz="1600" b="1" dirty="0" err="1">
                <a:solidFill>
                  <a:prstClr val="white"/>
                </a:solidFill>
                <a:latin typeface="Times New Roman" panose="02020603050405020304" pitchFamily="18" charset="0"/>
                <a:ea typeface="微软雅黑" panose="020B0503020204020204" pitchFamily="34" charset="-122"/>
                <a:cs typeface="Times New Roman" panose="02020603050405020304" pitchFamily="18" charset="0"/>
              </a:rPr>
              <a:t>DataNET</a:t>
            </a:r>
            <a:endParaRPr kumimoji="0" lang="zh-CN" altLang="en-US" sz="1400" b="1" i="0" u="none" strike="noStrike" kern="1200" cap="none"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44" name="组合 43"/>
          <p:cNvGrpSpPr/>
          <p:nvPr/>
        </p:nvGrpSpPr>
        <p:grpSpPr>
          <a:xfrm>
            <a:off x="8859189" y="146088"/>
            <a:ext cx="2930983" cy="1063161"/>
            <a:chOff x="4285093" y="-6242"/>
            <a:chExt cx="3795135" cy="1376619"/>
          </a:xfrm>
        </p:grpSpPr>
        <p:grpSp>
          <p:nvGrpSpPr>
            <p:cNvPr id="45" name="组合 44"/>
            <p:cNvGrpSpPr/>
            <p:nvPr/>
          </p:nvGrpSpPr>
          <p:grpSpPr>
            <a:xfrm>
              <a:off x="4285093" y="-6242"/>
              <a:ext cx="3795135" cy="1376619"/>
              <a:chOff x="6597847" y="960547"/>
              <a:chExt cx="4882683" cy="1771112"/>
            </a:xfrm>
          </p:grpSpPr>
          <p:pic>
            <p:nvPicPr>
              <p:cNvPr id="47" name="图片 46"/>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6597847" y="960547"/>
                <a:ext cx="1771106" cy="1771112"/>
              </a:xfrm>
              <a:prstGeom prst="rect">
                <a:avLst/>
              </a:prstGeom>
            </p:spPr>
          </p:pic>
          <p:pic>
            <p:nvPicPr>
              <p:cNvPr id="48" name="图片 47"/>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8406891" y="1004505"/>
                <a:ext cx="3073639" cy="1271931"/>
              </a:xfrm>
              <a:prstGeom prst="rect">
                <a:avLst/>
              </a:prstGeom>
            </p:spPr>
          </p:pic>
        </p:grpSp>
        <p:sp>
          <p:nvSpPr>
            <p:cNvPr id="46" name="矩形 45"/>
            <p:cNvSpPr/>
            <p:nvPr/>
          </p:nvSpPr>
          <p:spPr>
            <a:xfrm>
              <a:off x="5763722" y="1032708"/>
              <a:ext cx="2189819" cy="318816"/>
            </a:xfrm>
            <a:prstGeom prst="rect">
              <a:avLst/>
            </a:prstGeom>
          </p:spPr>
          <p:txBody>
            <a:bodyPr wrap="square">
              <a:spAutoFit/>
            </a:bodyPr>
            <a:lstStyle/>
            <a:p>
              <a:pPr algn="dist">
                <a:defRPr/>
              </a:pPr>
              <a:r>
                <a:rPr lang="en-US" altLang="zh-CN" sz="1000" b="1" dirty="0">
                  <a:solidFill>
                    <a:schemeClr val="bg1"/>
                  </a:solidFill>
                  <a:latin typeface="Calibri" panose="020F0502020204030204"/>
                  <a:ea typeface="宋体" panose="02010600030101010101" pitchFamily="2" charset="-122"/>
                </a:rPr>
                <a:t>FUDAN UNIVERSITY</a:t>
              </a:r>
              <a:endParaRPr lang="en-US" altLang="zh-CN" sz="1000" b="1" dirty="0">
                <a:solidFill>
                  <a:schemeClr val="bg1"/>
                </a:solidFill>
                <a:latin typeface="Calibri" panose="020F0502020204030204"/>
                <a:ea typeface="宋体" panose="02010600030101010101" pitchFamily="2" charset="-122"/>
              </a:endParaRPr>
            </a:p>
          </p:txBody>
        </p:sp>
      </p:grpSp>
      <p:sp>
        <p:nvSpPr>
          <p:cNvPr id="49" name="矩形: 圆角 48"/>
          <p:cNvSpPr/>
          <p:nvPr/>
        </p:nvSpPr>
        <p:spPr>
          <a:xfrm>
            <a:off x="8484430" y="4976411"/>
            <a:ext cx="2245995" cy="386016"/>
          </a:xfrm>
          <a:prstGeom prst="roundRect">
            <a:avLst>
              <a:gd name="adj" fmla="val 50000"/>
            </a:avLst>
          </a:prstGeom>
          <a:solidFill>
            <a:srgbClr val="104BA4"/>
          </a:solidFill>
          <a:ln>
            <a:noFill/>
          </a:ln>
          <a:effectLst>
            <a:outerShdw blurRad="4572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600" spc="300" dirty="0">
                <a:solidFill>
                  <a:prstClr val="white"/>
                </a:solidFill>
                <a:latin typeface="微软雅黑" panose="020B0503020204020204" pitchFamily="34" charset="-122"/>
                <a:ea typeface="微软雅黑" panose="020B0503020204020204" pitchFamily="34" charset="-122"/>
                <a:cs typeface="阿里巴巴普惠体" panose="00020600040101010101" pitchFamily="18" charset="-122"/>
              </a:rPr>
              <a:t>指导老师：陈阳</a:t>
            </a:r>
            <a:endParaRPr kumimoji="0" lang="zh-CN" altLang="en-US" sz="1600" b="0" i="0" u="none" strike="noStrike" kern="1200" cap="none" spc="3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阿里巴巴普惠体" panose="00020600040101010101" pitchFamily="18" charset="-122"/>
            </a:endParaRPr>
          </a:p>
        </p:txBody>
      </p:sp>
      <p:grpSp>
        <p:nvGrpSpPr>
          <p:cNvPr id="4" name="组合 3"/>
          <p:cNvGrpSpPr/>
          <p:nvPr/>
        </p:nvGrpSpPr>
        <p:grpSpPr>
          <a:xfrm>
            <a:off x="1672740" y="4518194"/>
            <a:ext cx="9056375" cy="112418"/>
            <a:chOff x="2958650" y="4529138"/>
            <a:chExt cx="6390970" cy="0"/>
          </a:xfrm>
        </p:grpSpPr>
        <p:cxnSp>
          <p:nvCxnSpPr>
            <p:cNvPr id="52" name="直接连接符 51"/>
            <p:cNvCxnSpPr/>
            <p:nvPr/>
          </p:nvCxnSpPr>
          <p:spPr>
            <a:xfrm>
              <a:off x="6475751" y="4529138"/>
              <a:ext cx="2873869" cy="0"/>
            </a:xfrm>
            <a:prstGeom prst="line">
              <a:avLst/>
            </a:prstGeom>
            <a:ln w="25400">
              <a:gradFill flip="none" rotWithShape="1">
                <a:gsLst>
                  <a:gs pos="0">
                    <a:srgbClr val="104BA4"/>
                  </a:gs>
                  <a:gs pos="100000">
                    <a:schemeClr val="bg1"/>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a:off x="2958650" y="4529138"/>
              <a:ext cx="3681993" cy="0"/>
            </a:xfrm>
            <a:prstGeom prst="line">
              <a:avLst/>
            </a:prstGeom>
            <a:ln w="25400">
              <a:gradFill flip="none" rotWithShape="1">
                <a:gsLst>
                  <a:gs pos="96000">
                    <a:srgbClr val="104BA4"/>
                  </a:gs>
                  <a:gs pos="0">
                    <a:schemeClr val="bg1"/>
                  </a:gs>
                </a:gsLst>
                <a:lin ang="0" scaled="1"/>
                <a:tileRect/>
              </a:gradFill>
            </a:ln>
          </p:spPr>
          <p:style>
            <a:lnRef idx="1">
              <a:schemeClr val="accent1"/>
            </a:lnRef>
            <a:fillRef idx="0">
              <a:schemeClr val="accent1"/>
            </a:fillRef>
            <a:effectRef idx="0">
              <a:schemeClr val="accent1"/>
            </a:effectRef>
            <a:fontRef idx="minor">
              <a:schemeClr val="tx1"/>
            </a:fontRef>
          </p:style>
        </p:cxnSp>
      </p:grpSp>
      <p:sp>
        <p:nvSpPr>
          <p:cNvPr id="6" name="TextBox 5"/>
          <p:cNvSpPr txBox="1"/>
          <p:nvPr/>
        </p:nvSpPr>
        <p:spPr>
          <a:xfrm>
            <a:off x="7156175" y="6316193"/>
            <a:ext cx="5016372" cy="400110"/>
          </a:xfrm>
          <a:prstGeom prst="rect">
            <a:avLst/>
          </a:prstGeom>
          <a:noFill/>
        </p:spPr>
        <p:txBody>
          <a:bodyPr wrap="square">
            <a:spAutoFit/>
          </a:bodyPr>
          <a:lstStyle/>
          <a:p>
            <a:r>
              <a:rPr lang="en-US" sz="2000" dirty="0" err="1">
                <a:solidFill>
                  <a:schemeClr val="bg1"/>
                </a:solidFill>
                <a:latin typeface="Times New Roman" panose="02020603050405020304" pitchFamily="18" charset="0"/>
                <a:ea typeface="宋体" panose="02010600030101010101" pitchFamily="2" charset="-122"/>
                <a:cs typeface="Times New Roman" panose="02020603050405020304" pitchFamily="18" charset="0"/>
              </a:rPr>
              <a:t>OpenRank</a:t>
            </a:r>
            <a:r>
              <a:rPr lang="zh-CN" altLang="en-US" sz="2000" dirty="0">
                <a:solidFill>
                  <a:schemeClr val="bg1"/>
                </a:solidFill>
                <a:latin typeface="新宋体" panose="02010609030101010101" pitchFamily="49" charset="-122"/>
                <a:ea typeface="新宋体" panose="02010609030101010101" pitchFamily="49" charset="-122"/>
                <a:cs typeface="Times New Roman" panose="02020603050405020304" pitchFamily="18" charset="0"/>
              </a:rPr>
              <a:t>开源数字生态分析与应用创新赛</a:t>
            </a:r>
            <a:endParaRPr lang="en-US" sz="2000" dirty="0">
              <a:solidFill>
                <a:schemeClr val="bg1"/>
              </a:solidFill>
              <a:latin typeface="新宋体" panose="02010609030101010101" pitchFamily="49" charset="-122"/>
              <a:ea typeface="新宋体" panose="02010609030101010101" pitchFamily="49" charset="-122"/>
              <a:cs typeface="Times New Roman" panose="02020603050405020304" pitchFamily="18" charset="0"/>
            </a:endParaRPr>
          </a:p>
        </p:txBody>
      </p:sp>
      <p:sp>
        <p:nvSpPr>
          <p:cNvPr id="7" name="矩形: 圆角 48"/>
          <p:cNvSpPr/>
          <p:nvPr/>
        </p:nvSpPr>
        <p:spPr>
          <a:xfrm>
            <a:off x="4555050" y="4987290"/>
            <a:ext cx="3485515" cy="386080"/>
          </a:xfrm>
          <a:prstGeom prst="roundRect">
            <a:avLst>
              <a:gd name="adj" fmla="val 50000"/>
            </a:avLst>
          </a:prstGeom>
          <a:solidFill>
            <a:srgbClr val="104BA4"/>
          </a:solidFill>
          <a:ln>
            <a:noFill/>
          </a:ln>
          <a:effectLst>
            <a:outerShdw blurRad="4572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600" spc="300" dirty="0">
                <a:solidFill>
                  <a:prstClr val="white"/>
                </a:solidFill>
                <a:latin typeface="微软雅黑" panose="020B0503020204020204" pitchFamily="34" charset="-122"/>
                <a:ea typeface="微软雅黑" panose="020B0503020204020204" pitchFamily="34" charset="-122"/>
                <a:cs typeface="阿里巴巴普惠体" panose="00020600040101010101" pitchFamily="18" charset="-122"/>
              </a:rPr>
              <a:t>成员：张苏苏 杜浩然</a:t>
            </a:r>
            <a:r>
              <a:rPr lang="en-US" altLang="zh-CN" sz="1600" spc="300" dirty="0">
                <a:solidFill>
                  <a:prstClr val="white"/>
                </a:solidFill>
                <a:latin typeface="微软雅黑" panose="020B0503020204020204" pitchFamily="34" charset="-122"/>
                <a:ea typeface="微软雅黑" panose="020B0503020204020204" pitchFamily="34" charset="-122"/>
                <a:cs typeface="阿里巴巴普惠体" panose="00020600040101010101" pitchFamily="18" charset="-122"/>
              </a:rPr>
              <a:t> </a:t>
            </a:r>
            <a:r>
              <a:rPr lang="zh-CN" altLang="en-US" sz="1600" spc="300" dirty="0">
                <a:solidFill>
                  <a:prstClr val="white"/>
                </a:solidFill>
                <a:latin typeface="微软雅黑" panose="020B0503020204020204" pitchFamily="34" charset="-122"/>
                <a:ea typeface="微软雅黑" panose="020B0503020204020204" pitchFamily="34" charset="-122"/>
                <a:cs typeface="阿里巴巴普惠体" panose="00020600040101010101" pitchFamily="18" charset="-122"/>
              </a:rPr>
              <a:t>王</a:t>
            </a:r>
            <a:r>
              <a:rPr lang="zh-CN" altLang="en-US" sz="1600" spc="300" dirty="0">
                <a:solidFill>
                  <a:prstClr val="white"/>
                </a:solidFill>
                <a:latin typeface="微软雅黑" panose="020B0503020204020204" pitchFamily="34" charset="-122"/>
                <a:ea typeface="微软雅黑" panose="020B0503020204020204" pitchFamily="34" charset="-122"/>
                <a:cs typeface="阿里巴巴普惠体" panose="00020600040101010101" pitchFamily="18" charset="-122"/>
              </a:rPr>
              <a:t>宇喆</a:t>
            </a:r>
            <a:endParaRPr lang="zh-CN" altLang="en-US" sz="1600" spc="300" dirty="0">
              <a:solidFill>
                <a:prstClr val="white"/>
              </a:solidFill>
              <a:latin typeface="微软雅黑" panose="020B0503020204020204" pitchFamily="34" charset="-122"/>
              <a:ea typeface="微软雅黑" panose="020B0503020204020204" pitchFamily="34" charset="-122"/>
              <a:cs typeface="阿里巴巴普惠体" panose="00020600040101010101" pitchFamily="18" charset="-122"/>
            </a:endParaRPr>
          </a:p>
        </p:txBody>
      </p:sp>
      <p:sp>
        <p:nvSpPr>
          <p:cNvPr id="5" name="灯片编号占位符 4"/>
          <p:cNvSpPr>
            <a:spLocks noGrp="1"/>
          </p:cNvSpPr>
          <p:nvPr>
            <p:ph type="sldNum" sz="quarter" idx="12"/>
          </p:nvPr>
        </p:nvSpPr>
        <p:spPr/>
        <p:txBody>
          <a:bodyPr/>
          <a:lstStyle/>
          <a:p>
            <a:fld id="{5C5D723C-B3FE-4FE6-A7AF-4B5224CD5942}" type="slidenum">
              <a:rPr lang="zh-CN" altLang="en-US" smtClean="0"/>
            </a:fld>
            <a:endParaRPr lang="zh-CN" altLang="en-US"/>
          </a:p>
        </p:txBody>
      </p:sp>
    </p:spTree>
    <p:custDataLst>
      <p:tags r:id="rId3"/>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334963" y="1"/>
            <a:ext cx="895768" cy="1132114"/>
          </a:xfrm>
          <a:prstGeom prst="rect">
            <a:avLst/>
          </a:prstGeom>
          <a:solidFill>
            <a:srgbClr val="104BA4"/>
          </a:solidFill>
          <a:ln>
            <a:noFill/>
          </a:ln>
          <a:effectLst>
            <a:outerShdw blurRad="3302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4" name="文本框 13"/>
          <p:cNvSpPr txBox="1"/>
          <p:nvPr/>
        </p:nvSpPr>
        <p:spPr>
          <a:xfrm>
            <a:off x="294551" y="284064"/>
            <a:ext cx="976591" cy="6451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02</a:t>
            </a:r>
            <a:endParaRPr kumimoji="0" lang="zh-CN" altLang="en-US"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nvGrpSpPr>
          <p:cNvPr id="18" name="组合 17"/>
          <p:cNvGrpSpPr/>
          <p:nvPr/>
        </p:nvGrpSpPr>
        <p:grpSpPr>
          <a:xfrm>
            <a:off x="9796257" y="238208"/>
            <a:ext cx="1964493" cy="708062"/>
            <a:chOff x="4246274" y="-10895"/>
            <a:chExt cx="3940182" cy="1420161"/>
          </a:xfrm>
        </p:grpSpPr>
        <p:grpSp>
          <p:nvGrpSpPr>
            <p:cNvPr id="19" name="组合 18"/>
            <p:cNvGrpSpPr/>
            <p:nvPr/>
          </p:nvGrpSpPr>
          <p:grpSpPr>
            <a:xfrm>
              <a:off x="4246274" y="-10895"/>
              <a:ext cx="3940181" cy="1400681"/>
              <a:chOff x="6547903" y="954561"/>
              <a:chExt cx="5069293" cy="1802069"/>
            </a:xfrm>
          </p:grpSpPr>
          <p:pic>
            <p:nvPicPr>
              <p:cNvPr id="21" name="图片 20"/>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6547903" y="985519"/>
                <a:ext cx="1771106" cy="1771111"/>
              </a:xfrm>
              <a:prstGeom prst="rect">
                <a:avLst/>
              </a:prstGeom>
            </p:spPr>
          </p:pic>
          <p:pic>
            <p:nvPicPr>
              <p:cNvPr id="22" name="图片 2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8270228" y="954561"/>
                <a:ext cx="3346968" cy="1271930"/>
              </a:xfrm>
              <a:prstGeom prst="rect">
                <a:avLst/>
              </a:prstGeom>
            </p:spPr>
          </p:pic>
        </p:grpSp>
        <p:sp>
          <p:nvSpPr>
            <p:cNvPr id="20" name="矩形 19"/>
            <p:cNvSpPr/>
            <p:nvPr/>
          </p:nvSpPr>
          <p:spPr>
            <a:xfrm>
              <a:off x="5622894" y="915420"/>
              <a:ext cx="2563562" cy="493846"/>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FUDAN UNIVERSITY</a:t>
              </a:r>
              <a:endPar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grpSp>
      <p:sp>
        <p:nvSpPr>
          <p:cNvPr id="3" name="内容占位符 3"/>
          <p:cNvSpPr txBox="1"/>
          <p:nvPr/>
        </p:nvSpPr>
        <p:spPr>
          <a:xfrm>
            <a:off x="1230630" y="1224280"/>
            <a:ext cx="9975850" cy="2082165"/>
          </a:xfrm>
          <a:prstGeom prst="rect">
            <a:avLst/>
          </a:prstGeom>
        </p:spPr>
        <p:txBody>
          <a:bodyPr vert="horz" lIns="91440" tIns="45720" rIns="91440" bIns="45720" rtlCol="0"/>
          <a:lstStyle>
            <a:lvl1pPr marL="0" indent="0" algn="just" defTabSz="914400" rtl="0" eaLnBrk="1" latinLnBrk="0" hangingPunct="1">
              <a:lnSpc>
                <a:spcPct val="120000"/>
              </a:lnSpc>
              <a:spcBef>
                <a:spcPts val="0"/>
              </a:spcBef>
              <a:buFont typeface="Arial" panose="020B0604020202020204" pitchFamily="34" charset="0"/>
              <a:buNone/>
              <a:defRPr sz="1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algn="just" defTabSz="914400" rtl="0" eaLnBrk="1" fontAlgn="auto" latinLnBrk="0" hangingPunct="1">
              <a:lnSpc>
                <a:spcPct val="150000"/>
              </a:lnSpc>
              <a:spcBef>
                <a:spcPts val="0"/>
              </a:spcBef>
              <a:spcAft>
                <a:spcPts val="0"/>
              </a:spcAft>
              <a:buClrTx/>
              <a:buSzTx/>
              <a:buFont typeface="Arial" panose="020B0604020202020204" pitchFamily="34" charset="0"/>
              <a:buNone/>
              <a:defRPr/>
            </a:pPr>
            <a:r>
              <a:rPr kumimoji="0" lang="zh-CN" altLang="en-US"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经过性能瓶颈分析，我们选取了</a:t>
            </a:r>
            <a:r>
              <a:rPr kumimoji="0" lang="en-US" altLang="zh-CN"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5</a:t>
            </a:r>
            <a:r>
              <a:rPr kumimoji="0" lang="zh-CN" altLang="en-US"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个计算复杂度较高的核心指标进行并行化重构。我们重点选择了</a:t>
            </a:r>
            <a:r>
              <a:rPr kumimoji="0" lang="en-US" altLang="zh-CN"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 PageRank</a:t>
            </a:r>
            <a:r>
              <a:rPr kumimoji="0" lang="zh-CN" altLang="en-US"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、紧密中心性（</a:t>
            </a:r>
            <a:r>
              <a:rPr kumimoji="0" lang="en-US" altLang="zh-CN"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Closeness Centrality</a:t>
            </a:r>
            <a:r>
              <a:rPr kumimoji="0" lang="zh-CN" altLang="en-US"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）、介数中心性（</a:t>
            </a:r>
            <a:r>
              <a:rPr kumimoji="0" lang="en-US" altLang="zh-CN"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Betweenness Centrality</a:t>
            </a:r>
            <a:r>
              <a:rPr kumimoji="0" lang="zh-CN" altLang="en-US"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a:t>
            </a:r>
            <a:r>
              <a:rPr kumimoji="0" lang="en-US" altLang="zh-CN"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Katz</a:t>
            </a:r>
            <a:r>
              <a:rPr kumimoji="0" lang="zh-CN" altLang="en-US"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中心性（</a:t>
            </a:r>
            <a:r>
              <a:rPr kumimoji="0" lang="en-US" altLang="zh-CN"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Katz Centrality</a:t>
            </a:r>
            <a:r>
              <a:rPr kumimoji="0" lang="zh-CN" altLang="en-US"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a:t>
            </a:r>
            <a:r>
              <a:rPr kumimoji="0" lang="en-US" altLang="zh-CN"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 </a:t>
            </a:r>
            <a:r>
              <a:rPr kumimoji="0" lang="zh-CN" altLang="en-US"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以及</a:t>
            </a:r>
            <a:r>
              <a:rPr kumimoji="0" lang="en-US" altLang="zh-CN"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 </a:t>
            </a:r>
            <a:r>
              <a:rPr kumimoji="0" lang="zh-CN" altLang="en-US"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特征向量中心性（</a:t>
            </a:r>
            <a:r>
              <a:rPr kumimoji="0" lang="en-US" altLang="zh-CN"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Eigenvector Centrality</a:t>
            </a:r>
            <a:r>
              <a:rPr kumimoji="0" lang="zh-CN" altLang="en-US"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）。不同于传统的串行实现，我们利用</a:t>
            </a:r>
            <a:r>
              <a:rPr kumimoji="0" lang="en-US" altLang="zh-CN"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OpenMP</a:t>
            </a:r>
            <a:r>
              <a:rPr kumimoji="0" lang="zh-CN" altLang="en-US"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多线程技术充分释放</a:t>
            </a:r>
            <a:r>
              <a:rPr kumimoji="0" lang="en-US" altLang="zh-CN"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CPU</a:t>
            </a:r>
            <a:r>
              <a:rPr kumimoji="0" lang="zh-CN" altLang="en-US"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的多核算力，实现了显著的性能加速。</a:t>
            </a:r>
            <a:endParaRPr kumimoji="0" lang="zh-CN" altLang="en-US"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endParaRPr>
          </a:p>
          <a:p>
            <a:pPr marL="0" marR="0" lvl="0" algn="just" defTabSz="914400" rtl="0" eaLnBrk="1" fontAlgn="auto" latinLnBrk="0" hangingPunct="1">
              <a:lnSpc>
                <a:spcPct val="150000"/>
              </a:lnSpc>
              <a:spcBef>
                <a:spcPts val="0"/>
              </a:spcBef>
              <a:spcAft>
                <a:spcPts val="0"/>
              </a:spcAft>
              <a:buClrTx/>
              <a:buSzTx/>
              <a:buFont typeface="Arial" panose="020B0604020202020204" pitchFamily="34" charset="0"/>
              <a:buNone/>
              <a:defRPr/>
            </a:pPr>
            <a:endParaRPr kumimoji="0" lang="zh-CN" altLang="en-US"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cs typeface="Times New Roman" panose="02020603050405020304" pitchFamily="18" charset="0"/>
              <a:sym typeface="+mn-ea"/>
            </a:endParaRPr>
          </a:p>
        </p:txBody>
      </p:sp>
      <p:pic>
        <p:nvPicPr>
          <p:cNvPr id="4" name="图片 3"/>
          <p:cNvPicPr/>
          <p:nvPr/>
        </p:nvPicPr>
        <p:blipFill>
          <a:blip r:embed="rId3"/>
          <a:stretch>
            <a:fillRect/>
          </a:stretch>
        </p:blipFill>
        <p:spPr>
          <a:xfrm>
            <a:off x="7046595" y="3677285"/>
            <a:ext cx="3844290" cy="2635250"/>
          </a:xfrm>
          <a:prstGeom prst="rect">
            <a:avLst/>
          </a:prstGeom>
        </p:spPr>
      </p:pic>
      <p:sp>
        <p:nvSpPr>
          <p:cNvPr id="2" name="文本框 14"/>
          <p:cNvSpPr txBox="1"/>
          <p:nvPr/>
        </p:nvSpPr>
        <p:spPr>
          <a:xfrm>
            <a:off x="1424651" y="315446"/>
            <a:ext cx="3633629"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3200" dirty="0">
                <a:solidFill>
                  <a:srgbClr val="104BA4"/>
                </a:solidFill>
                <a:latin typeface="微软雅黑" panose="020B0503020204020204" pitchFamily="34" charset="-122"/>
                <a:ea typeface="微软雅黑" panose="020B0503020204020204" pitchFamily="34" charset="-122"/>
                <a:cs typeface="阿里巴巴普惠体" panose="00020600040101010101" pitchFamily="18" charset="-122"/>
              </a:rPr>
              <a:t>设计方案</a:t>
            </a:r>
            <a:endParaRPr kumimoji="0" lang="zh-CN" altLang="en-US" sz="3200" b="0" i="0" u="none" strike="noStrike" kern="1200" cap="none" spc="0" normalizeH="0" baseline="0" noProof="0" dirty="0">
              <a:ln>
                <a:noFill/>
              </a:ln>
              <a:solidFill>
                <a:srgbClr val="104BA4"/>
              </a:solidFill>
              <a:effectLst/>
              <a:uLnTx/>
              <a:uFillTx/>
              <a:latin typeface="微软雅黑" panose="020B0503020204020204" pitchFamily="34" charset="-122"/>
              <a:ea typeface="微软雅黑" panose="020B0503020204020204" pitchFamily="34" charset="-122"/>
              <a:cs typeface="阿里巴巴普惠体" panose="00020600040101010101" pitchFamily="18" charset="-122"/>
            </a:endParaRPr>
          </a:p>
        </p:txBody>
      </p:sp>
      <p:sp>
        <p:nvSpPr>
          <p:cNvPr id="6" name="灯片编号占位符 1"/>
          <p:cNvSpPr>
            <a:spLocks noGrp="1"/>
          </p:cNvSpPr>
          <p:nvPr>
            <p:ph type="sldNum" sz="quarter" idx="12"/>
          </p:nvPr>
        </p:nvSpPr>
        <p:spPr>
          <a:xfrm>
            <a:off x="9012550" y="6312804"/>
            <a:ext cx="2743200" cy="365125"/>
          </a:xfrm>
        </p:spPr>
        <p:txBody>
          <a:bodyPr vert="horz" lIns="91440" tIns="45720" rIns="91440" bIns="45720" rtlCol="0" anchor="ctr">
            <a:normAutofit lnSpcReduction="10000"/>
          </a:bodyPr>
          <a:lstStyle/>
          <a:p>
            <a:pPr lvl="0" algn="r">
              <a:buClrTx/>
              <a:buSzTx/>
              <a:buFontTx/>
            </a:pPr>
            <a:fld id="{9A0DB2DC-4C9A-4742-B13C-FB6460FD3503}" type="slidenum">
              <a:rPr lang="zh-CN" altLang="en-US" sz="1800" smtClean="0">
                <a:solidFill>
                  <a:schemeClr val="accent1"/>
                </a:solidFill>
                <a:latin typeface="黑体" panose="02010609060101010101" charset="-122"/>
                <a:ea typeface="黑体" panose="02010609060101010101" charset="-122"/>
                <a:sym typeface="+mn-ea"/>
              </a:rPr>
            </a:fld>
            <a:endParaRPr lang="zh-CN" altLang="en-US" sz="1800" dirty="0">
              <a:solidFill>
                <a:schemeClr val="accent1"/>
              </a:solidFill>
              <a:latin typeface="黑体" panose="02010609060101010101" charset="-122"/>
              <a:ea typeface="黑体" panose="02010609060101010101" charset="-122"/>
              <a:sym typeface="+mn-ea"/>
            </a:endParaRPr>
          </a:p>
        </p:txBody>
      </p:sp>
      <p:pic>
        <p:nvPicPr>
          <p:cNvPr id="5" name="图片 4" descr="4个中心性"/>
          <p:cNvPicPr>
            <a:picLocks noChangeAspect="1"/>
          </p:cNvPicPr>
          <p:nvPr/>
        </p:nvPicPr>
        <p:blipFill>
          <a:blip r:embed="rId4"/>
          <a:stretch>
            <a:fillRect/>
          </a:stretch>
        </p:blipFill>
        <p:spPr>
          <a:xfrm>
            <a:off x="474980" y="3398520"/>
            <a:ext cx="6078220" cy="3140075"/>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1" y="0"/>
            <a:ext cx="4077324" cy="6887980"/>
          </a:xfrm>
          <a:prstGeom prst="rect">
            <a:avLst/>
          </a:prstGeom>
          <a:solidFill>
            <a:srgbClr val="104BA4"/>
          </a:solidFill>
          <a:ln>
            <a:noFill/>
          </a:ln>
          <a:effectLst>
            <a:outerShdw blurRad="3302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26" name="矩形 25"/>
          <p:cNvSpPr/>
          <p:nvPr/>
        </p:nvSpPr>
        <p:spPr>
          <a:xfrm>
            <a:off x="695325" y="2362201"/>
            <a:ext cx="10801350" cy="2133599"/>
          </a:xfrm>
          <a:prstGeom prst="rect">
            <a:avLst/>
          </a:prstGeom>
          <a:solidFill>
            <a:schemeClr val="bg1"/>
          </a:solidFill>
          <a:ln>
            <a:noFill/>
          </a:ln>
          <a:effectLst>
            <a:outerShdw blurRad="4572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22" name="文本框 21"/>
          <p:cNvSpPr txBox="1"/>
          <p:nvPr/>
        </p:nvSpPr>
        <p:spPr>
          <a:xfrm>
            <a:off x="470473" y="2105561"/>
            <a:ext cx="3606852" cy="264687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600" i="0" u="none" strike="noStrike" kern="1200" cap="none" spc="0" normalizeH="0" baseline="0" noProof="0" dirty="0">
                <a:ln>
                  <a:noFill/>
                </a:ln>
                <a:solidFill>
                  <a:schemeClr val="tx1">
                    <a:lumMod val="75000"/>
                    <a:lumOff val="25000"/>
                  </a:schemeClr>
                </a:solidFill>
                <a:effectLst/>
                <a:uLnTx/>
                <a:uFillTx/>
                <a:latin typeface="Eras Demi ITC" panose="020B0805030504020804" pitchFamily="34" charset="0"/>
                <a:ea typeface="微软雅黑" panose="020B0503020204020204" pitchFamily="34" charset="-122"/>
                <a:cs typeface="Aharoni" panose="02010803020104030203" pitchFamily="2" charset="-79"/>
              </a:rPr>
              <a:t>03</a:t>
            </a:r>
            <a:endParaRPr kumimoji="0" lang="zh-CN" altLang="en-US" sz="16600" i="0" u="none" strike="noStrike" kern="1200" cap="none" spc="0" normalizeH="0" baseline="0" noProof="0" dirty="0">
              <a:ln>
                <a:noFill/>
              </a:ln>
              <a:solidFill>
                <a:schemeClr val="tx1">
                  <a:lumMod val="75000"/>
                  <a:lumOff val="25000"/>
                </a:schemeClr>
              </a:solidFill>
              <a:effectLst/>
              <a:uLnTx/>
              <a:uFillTx/>
              <a:latin typeface="Eras Demi ITC" panose="020B0805030504020804" pitchFamily="34" charset="0"/>
              <a:ea typeface="微软雅黑" panose="020B0503020204020204" pitchFamily="34" charset="-122"/>
              <a:cs typeface="Aharoni" panose="02010803020104030203" pitchFamily="2" charset="-79"/>
            </a:endParaRPr>
          </a:p>
        </p:txBody>
      </p:sp>
      <p:sp>
        <p:nvSpPr>
          <p:cNvPr id="14" name="文本框 13"/>
          <p:cNvSpPr txBox="1"/>
          <p:nvPr/>
        </p:nvSpPr>
        <p:spPr>
          <a:xfrm>
            <a:off x="4547797" y="3013501"/>
            <a:ext cx="8790251"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4800" dirty="0">
                <a:solidFill>
                  <a:schemeClr val="tx1">
                    <a:lumMod val="75000"/>
                    <a:lumOff val="25000"/>
                  </a:schemeClr>
                </a:solidFill>
                <a:latin typeface="微软雅黑" panose="020B0503020204020204" pitchFamily="34" charset="-122"/>
                <a:ea typeface="微软雅黑" panose="020B0503020204020204" pitchFamily="34" charset="-122"/>
                <a:cs typeface="阿里巴巴普惠体 B" panose="00020600040101010101" pitchFamily="18" charset="-122"/>
              </a:rPr>
              <a:t>技术挑战与解决方案</a:t>
            </a:r>
            <a:endParaRPr kumimoji="0" lang="zh-CN" altLang="en-US" sz="4800"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阿里巴巴普惠体 B" panose="00020600040101010101" pitchFamily="18" charset="-122"/>
            </a:endParaRPr>
          </a:p>
        </p:txBody>
      </p:sp>
      <p:sp>
        <p:nvSpPr>
          <p:cNvPr id="9" name="矩形 8"/>
          <p:cNvSpPr/>
          <p:nvPr/>
        </p:nvSpPr>
        <p:spPr>
          <a:xfrm>
            <a:off x="11967146" y="1212390"/>
            <a:ext cx="224853" cy="1801112"/>
          </a:xfrm>
          <a:prstGeom prst="rect">
            <a:avLst/>
          </a:prstGeom>
          <a:solidFill>
            <a:srgbClr val="104BA4">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marL="0" marR="0" lvl="0" indent="0" algn="dist" defTabSz="914400" rtl="0" eaLnBrk="1" fontAlgn="auto" latinLnBrk="0" hangingPunct="1">
              <a:lnSpc>
                <a:spcPct val="100000"/>
              </a:lnSpc>
              <a:spcBef>
                <a:spcPts val="0"/>
              </a:spcBef>
              <a:spcAft>
                <a:spcPts val="0"/>
              </a:spcAft>
              <a:buClrTx/>
              <a:buSzTx/>
              <a:buFontTx/>
              <a:buNone/>
              <a:defRPr/>
            </a:pPr>
            <a:r>
              <a:rPr lang="en-US" altLang="zh-CN" sz="1200" dirty="0">
                <a:solidFill>
                  <a:prstClr val="white"/>
                </a:solidFill>
                <a:latin typeface="等线" panose="02010600030101010101" charset="-122"/>
                <a:ea typeface="等线" panose="02010600030101010101" charset="-122"/>
              </a:rPr>
              <a:t>FUDAN UNIVERSITY</a:t>
            </a:r>
            <a:endParaRPr kumimoji="0" lang="zh-CN" altLang="en-US" sz="12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grpSp>
        <p:nvGrpSpPr>
          <p:cNvPr id="7" name="组合 6"/>
          <p:cNvGrpSpPr/>
          <p:nvPr/>
        </p:nvGrpSpPr>
        <p:grpSpPr>
          <a:xfrm>
            <a:off x="1687343" y="-49090"/>
            <a:ext cx="7161920" cy="7161920"/>
            <a:chOff x="-185896" y="-151960"/>
            <a:chExt cx="7161920" cy="7161920"/>
          </a:xfrm>
        </p:grpSpPr>
        <p:pic>
          <p:nvPicPr>
            <p:cNvPr id="8" name="图片 7"/>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85896" y="-151960"/>
              <a:ext cx="7161920" cy="7161920"/>
            </a:xfrm>
            <a:prstGeom prst="rect">
              <a:avLst/>
            </a:prstGeom>
          </p:spPr>
        </p:pic>
        <p:pic>
          <p:nvPicPr>
            <p:cNvPr id="11" name="图片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5896" y="-151960"/>
              <a:ext cx="7161920" cy="7161920"/>
            </a:xfrm>
            <a:prstGeom prst="rect">
              <a:avLst/>
            </a:prstGeom>
          </p:spPr>
        </p:pic>
      </p:grpSp>
      <p:grpSp>
        <p:nvGrpSpPr>
          <p:cNvPr id="13" name="组合 12"/>
          <p:cNvGrpSpPr/>
          <p:nvPr/>
        </p:nvGrpSpPr>
        <p:grpSpPr>
          <a:xfrm>
            <a:off x="9633665" y="256780"/>
            <a:ext cx="1964493" cy="708062"/>
            <a:chOff x="4246274" y="-10895"/>
            <a:chExt cx="3940182" cy="1420161"/>
          </a:xfrm>
        </p:grpSpPr>
        <p:grpSp>
          <p:nvGrpSpPr>
            <p:cNvPr id="15" name="组合 14"/>
            <p:cNvGrpSpPr/>
            <p:nvPr/>
          </p:nvGrpSpPr>
          <p:grpSpPr>
            <a:xfrm>
              <a:off x="4246274" y="-10895"/>
              <a:ext cx="3940181" cy="1400681"/>
              <a:chOff x="6547903" y="954561"/>
              <a:chExt cx="5069293" cy="1802069"/>
            </a:xfrm>
          </p:grpSpPr>
          <p:pic>
            <p:nvPicPr>
              <p:cNvPr id="17" name="图片 1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6547903" y="985519"/>
                <a:ext cx="1771106" cy="1771111"/>
              </a:xfrm>
              <a:prstGeom prst="rect">
                <a:avLst/>
              </a:prstGeom>
            </p:spPr>
          </p:pic>
          <p:pic>
            <p:nvPicPr>
              <p:cNvPr id="18" name="图片 1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a:xfrm>
                <a:off x="8270228" y="954561"/>
                <a:ext cx="3346968" cy="1271930"/>
              </a:xfrm>
              <a:prstGeom prst="rect">
                <a:avLst/>
              </a:prstGeom>
            </p:spPr>
          </p:pic>
        </p:grpSp>
        <p:sp>
          <p:nvSpPr>
            <p:cNvPr id="16" name="矩形 15"/>
            <p:cNvSpPr/>
            <p:nvPr/>
          </p:nvSpPr>
          <p:spPr>
            <a:xfrm>
              <a:off x="5622894" y="915420"/>
              <a:ext cx="2563562" cy="493846"/>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FUDAN UNIVERSITY</a:t>
              </a:r>
              <a:endPar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gr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334963" y="1"/>
            <a:ext cx="895768" cy="1132114"/>
          </a:xfrm>
          <a:prstGeom prst="rect">
            <a:avLst/>
          </a:prstGeom>
          <a:solidFill>
            <a:srgbClr val="104BA4"/>
          </a:solidFill>
          <a:ln>
            <a:noFill/>
          </a:ln>
          <a:effectLst>
            <a:outerShdw blurRad="3302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4" name="文本框 13"/>
          <p:cNvSpPr txBox="1"/>
          <p:nvPr/>
        </p:nvSpPr>
        <p:spPr>
          <a:xfrm>
            <a:off x="294551" y="284064"/>
            <a:ext cx="976591" cy="6451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03</a:t>
            </a:r>
            <a:endParaRPr kumimoji="0" lang="zh-CN" altLang="en-US"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5" name="文本框 14"/>
          <p:cNvSpPr txBox="1"/>
          <p:nvPr/>
        </p:nvSpPr>
        <p:spPr>
          <a:xfrm>
            <a:off x="1397963" y="306146"/>
            <a:ext cx="3633629"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200" b="0" i="0" u="none" strike="noStrike" kern="1200" cap="none" spc="0" normalizeH="0" baseline="0" noProof="0" dirty="0">
                <a:ln>
                  <a:noFill/>
                </a:ln>
                <a:solidFill>
                  <a:srgbClr val="104BA4"/>
                </a:solidFill>
                <a:effectLst/>
                <a:uLnTx/>
                <a:uFillTx/>
                <a:latin typeface="微软雅黑" panose="020B0503020204020204" pitchFamily="34" charset="-122"/>
                <a:ea typeface="微软雅黑" panose="020B0503020204020204" pitchFamily="34" charset="-122"/>
                <a:cs typeface="阿里巴巴普惠体" panose="00020600040101010101" pitchFamily="18" charset="-122"/>
              </a:rPr>
              <a:t>技术挑战</a:t>
            </a:r>
            <a:endParaRPr kumimoji="0" lang="zh-CN" altLang="en-US" sz="3200" b="0" i="0" u="none" strike="noStrike" kern="1200" cap="none" spc="0" normalizeH="0" baseline="0" noProof="0" dirty="0">
              <a:ln>
                <a:noFill/>
              </a:ln>
              <a:solidFill>
                <a:srgbClr val="104BA4"/>
              </a:solidFill>
              <a:effectLst/>
              <a:uLnTx/>
              <a:uFillTx/>
              <a:latin typeface="微软雅黑" panose="020B0503020204020204" pitchFamily="34" charset="-122"/>
              <a:ea typeface="微软雅黑" panose="020B0503020204020204" pitchFamily="34" charset="-122"/>
              <a:cs typeface="阿里巴巴普惠体" panose="00020600040101010101" pitchFamily="18" charset="-122"/>
            </a:endParaRPr>
          </a:p>
        </p:txBody>
      </p:sp>
      <p:grpSp>
        <p:nvGrpSpPr>
          <p:cNvPr id="18" name="组合 17"/>
          <p:cNvGrpSpPr/>
          <p:nvPr/>
        </p:nvGrpSpPr>
        <p:grpSpPr>
          <a:xfrm>
            <a:off x="9796257" y="238208"/>
            <a:ext cx="1964493" cy="708062"/>
            <a:chOff x="4246274" y="-10895"/>
            <a:chExt cx="3940182" cy="1420161"/>
          </a:xfrm>
        </p:grpSpPr>
        <p:grpSp>
          <p:nvGrpSpPr>
            <p:cNvPr id="19" name="组合 18"/>
            <p:cNvGrpSpPr/>
            <p:nvPr/>
          </p:nvGrpSpPr>
          <p:grpSpPr>
            <a:xfrm>
              <a:off x="4246274" y="-10895"/>
              <a:ext cx="3940181" cy="1400681"/>
              <a:chOff x="6547903" y="954561"/>
              <a:chExt cx="5069293" cy="1802069"/>
            </a:xfrm>
          </p:grpSpPr>
          <p:pic>
            <p:nvPicPr>
              <p:cNvPr id="21" name="图片 20"/>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6547903" y="985519"/>
                <a:ext cx="1771106" cy="1771111"/>
              </a:xfrm>
              <a:prstGeom prst="rect">
                <a:avLst/>
              </a:prstGeom>
            </p:spPr>
          </p:pic>
          <p:pic>
            <p:nvPicPr>
              <p:cNvPr id="22" name="图片 2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8270228" y="954561"/>
                <a:ext cx="3346968" cy="1271930"/>
              </a:xfrm>
              <a:prstGeom prst="rect">
                <a:avLst/>
              </a:prstGeom>
            </p:spPr>
          </p:pic>
        </p:grpSp>
        <p:sp>
          <p:nvSpPr>
            <p:cNvPr id="20" name="矩形 19"/>
            <p:cNvSpPr/>
            <p:nvPr/>
          </p:nvSpPr>
          <p:spPr>
            <a:xfrm>
              <a:off x="5622894" y="915420"/>
              <a:ext cx="2563562" cy="493846"/>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FUDAN UNIVERSITY</a:t>
              </a:r>
              <a:endPar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grpSp>
      <p:grpSp>
        <p:nvGrpSpPr>
          <p:cNvPr id="25" name="Group 10"/>
          <p:cNvGrpSpPr/>
          <p:nvPr>
            <p:custDataLst>
              <p:tags r:id="rId3"/>
            </p:custDataLst>
          </p:nvPr>
        </p:nvGrpSpPr>
        <p:grpSpPr bwMode="auto">
          <a:xfrm>
            <a:off x="2107078" y="3089897"/>
            <a:ext cx="2094401" cy="2978053"/>
            <a:chOff x="0" y="0"/>
            <a:chExt cx="2758" cy="3972"/>
          </a:xfrm>
        </p:grpSpPr>
        <p:sp>
          <p:nvSpPr>
            <p:cNvPr id="26" name="Rectangle 11"/>
            <p:cNvSpPr>
              <a:spLocks noChangeArrowheads="1"/>
            </p:cNvSpPr>
            <p:nvPr>
              <p:custDataLst>
                <p:tags r:id="rId4"/>
              </p:custDataLst>
            </p:nvPr>
          </p:nvSpPr>
          <p:spPr bwMode="auto">
            <a:xfrm>
              <a:off x="0" y="0"/>
              <a:ext cx="2758" cy="3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lnSpc>
                  <a:spcPct val="90000"/>
                </a:lnSpc>
                <a:spcBef>
                  <a:spcPct val="0"/>
                </a:spcBef>
                <a:spcAft>
                  <a:spcPct val="0"/>
                </a:spcAft>
                <a:buFont typeface="Arial" panose="020B0604020202020204" pitchFamily="34" charset="0"/>
                <a:buNone/>
              </a:pPr>
              <a:r>
                <a:rPr lang="zh-CN" altLang="en-US" sz="1600" dirty="0">
                  <a:solidFill>
                    <a:srgbClr val="104BA4"/>
                  </a:solidFill>
                  <a:latin typeface="Microsoft JhengHei UI" panose="020B0604030504040204" pitchFamily="34" charset="-120"/>
                  <a:ea typeface="微软雅黑" panose="020B0503020204020204" pitchFamily="34" charset="-122"/>
                  <a:sym typeface="Microsoft JhengHei UI" panose="020B0604030504040204" pitchFamily="34" charset="-120"/>
                </a:rPr>
                <a:t>数据竞争与同步开销</a:t>
              </a:r>
              <a:endParaRPr lang="zh-CN" altLang="en-US" sz="1600" dirty="0">
                <a:solidFill>
                  <a:srgbClr val="104BA4"/>
                </a:solidFill>
                <a:latin typeface="Microsoft JhengHei UI" panose="020B0604030504040204" pitchFamily="34" charset="-120"/>
                <a:ea typeface="微软雅黑" panose="020B0503020204020204" pitchFamily="34" charset="-122"/>
                <a:sym typeface="Microsoft JhengHei UI" panose="020B0604030504040204" pitchFamily="34" charset="-120"/>
              </a:endParaRPr>
            </a:p>
          </p:txBody>
        </p:sp>
        <p:sp>
          <p:nvSpPr>
            <p:cNvPr id="27" name="Rectangle 12"/>
            <p:cNvSpPr>
              <a:spLocks noChangeArrowheads="1"/>
            </p:cNvSpPr>
            <p:nvPr>
              <p:custDataLst>
                <p:tags r:id="rId5"/>
              </p:custDataLst>
            </p:nvPr>
          </p:nvSpPr>
          <p:spPr bwMode="auto">
            <a:xfrm>
              <a:off x="0" y="415"/>
              <a:ext cx="2758" cy="3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lnSpc>
                  <a:spcPct val="150000"/>
                </a:lnSpc>
                <a:spcBef>
                  <a:spcPct val="0"/>
                </a:spcBef>
                <a:spcAft>
                  <a:spcPct val="0"/>
                </a:spcAft>
                <a:buFont typeface="Arial" panose="020B0604020202020204" pitchFamily="34" charset="0"/>
                <a:buNone/>
                <a:defRPr/>
              </a:pPr>
              <a:r>
                <a:rPr lang="zh-CN" altLang="en-US" sz="1400" dirty="0">
                  <a:solidFill>
                    <a:srgbClr val="DADADA">
                      <a:lumMod val="50000"/>
                    </a:srgbClr>
                  </a:solidFill>
                  <a:latin typeface="Times New Roman" panose="02020603050405020304" pitchFamily="18" charset="0"/>
                  <a:ea typeface="新宋体" panose="02010609030101010101" pitchFamily="49" charset="-122"/>
                  <a:cs typeface="Times New Roman" panose="02020603050405020304" pitchFamily="18" charset="0"/>
                  <a:sym typeface="Microsoft JhengHei UI" panose="020B0604030504040204" pitchFamily="34" charset="-120"/>
                </a:rPr>
                <a:t>中心性算法涉及大量共享状态的更新，在</a:t>
              </a:r>
              <a:r>
                <a:rPr lang="en-US" altLang="zh-CN" sz="1400" dirty="0">
                  <a:solidFill>
                    <a:srgbClr val="DADADA">
                      <a:lumMod val="50000"/>
                    </a:srgbClr>
                  </a:solidFill>
                  <a:latin typeface="Times New Roman" panose="02020603050405020304" pitchFamily="18" charset="0"/>
                  <a:ea typeface="新宋体" panose="02010609030101010101" pitchFamily="49" charset="-122"/>
                  <a:cs typeface="Times New Roman" panose="02020603050405020304" pitchFamily="18" charset="0"/>
                  <a:sym typeface="Microsoft JhengHei UI" panose="020B0604030504040204" pitchFamily="34" charset="-120"/>
                </a:rPr>
                <a:t>OpenMP </a:t>
              </a:r>
              <a:r>
                <a:rPr lang="zh-CN" altLang="en-US" sz="1400" dirty="0">
                  <a:solidFill>
                    <a:srgbClr val="DADADA">
                      <a:lumMod val="50000"/>
                    </a:srgbClr>
                  </a:solidFill>
                  <a:latin typeface="Times New Roman" panose="02020603050405020304" pitchFamily="18" charset="0"/>
                  <a:ea typeface="新宋体" panose="02010609030101010101" pitchFamily="49" charset="-122"/>
                  <a:cs typeface="Times New Roman" panose="02020603050405020304" pitchFamily="18" charset="0"/>
                  <a:sym typeface="Microsoft JhengHei UI" panose="020B0604030504040204" pitchFamily="34" charset="-120"/>
                </a:rPr>
                <a:t>并行环境下极易引发数据竞争。若依赖粗粒度锁或高频原子操作来保证正确性，会导致线程阻塞，严重抵消并行带来的性能收益。</a:t>
              </a:r>
              <a:endParaRPr lang="zh-CN" altLang="en-US" sz="1400" dirty="0">
                <a:solidFill>
                  <a:srgbClr val="DADADA">
                    <a:lumMod val="50000"/>
                  </a:srgbClr>
                </a:solidFill>
                <a:latin typeface="Times New Roman" panose="02020603050405020304" pitchFamily="18" charset="0"/>
                <a:ea typeface="新宋体" panose="02010609030101010101" pitchFamily="49" charset="-122"/>
                <a:cs typeface="Times New Roman" panose="02020603050405020304" pitchFamily="18" charset="0"/>
                <a:sym typeface="Microsoft JhengHei UI" panose="020B0604030504040204" pitchFamily="34" charset="-120"/>
              </a:endParaRPr>
            </a:p>
          </p:txBody>
        </p:sp>
      </p:grpSp>
      <p:sp>
        <p:nvSpPr>
          <p:cNvPr id="28" name="Oval 14"/>
          <p:cNvSpPr>
            <a:spLocks noChangeArrowheads="1"/>
          </p:cNvSpPr>
          <p:nvPr>
            <p:custDataLst>
              <p:tags r:id="rId6"/>
            </p:custDataLst>
          </p:nvPr>
        </p:nvSpPr>
        <p:spPr bwMode="auto">
          <a:xfrm>
            <a:off x="1465728" y="3074022"/>
            <a:ext cx="444500" cy="438150"/>
          </a:xfrm>
          <a:prstGeom prst="ellipse">
            <a:avLst/>
          </a:prstGeom>
          <a:solidFill>
            <a:srgbClr val="104BA4"/>
          </a:solidFill>
          <a:ln>
            <a:noFill/>
          </a:ln>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buFont typeface="Arial" panose="020B0604020202020204" pitchFamily="34" charset="0"/>
              <a:buNone/>
            </a:pPr>
            <a:endParaRPr lang="zh-CN" altLang="zh-CN" sz="2800">
              <a:solidFill>
                <a:srgbClr val="000000"/>
              </a:solidFill>
              <a:latin typeface="Microsoft JhengHei UI" panose="020B0604030504040204" pitchFamily="34" charset="-120"/>
              <a:ea typeface="微软雅黑" panose="020B0503020204020204" pitchFamily="34" charset="-122"/>
              <a:sym typeface="Microsoft JhengHei UI" panose="020B0604030504040204" pitchFamily="34" charset="-120"/>
            </a:endParaRPr>
          </a:p>
        </p:txBody>
      </p:sp>
      <p:sp>
        <p:nvSpPr>
          <p:cNvPr id="29" name="Rectangle 15"/>
          <p:cNvSpPr>
            <a:spLocks noChangeArrowheads="1"/>
          </p:cNvSpPr>
          <p:nvPr>
            <p:custDataLst>
              <p:tags r:id="rId7"/>
            </p:custDataLst>
          </p:nvPr>
        </p:nvSpPr>
        <p:spPr bwMode="auto">
          <a:xfrm>
            <a:off x="1465728" y="3080372"/>
            <a:ext cx="444500" cy="407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buFont typeface="Arial" panose="020B0604020202020204" pitchFamily="34" charset="0"/>
              <a:buNone/>
            </a:pPr>
            <a:r>
              <a:rPr lang="en-US" altLang="zh-CN" sz="2200">
                <a:solidFill>
                  <a:srgbClr val="FFFFFF"/>
                </a:solidFill>
                <a:latin typeface="Microsoft JhengHei UI" panose="020B0604030504040204" pitchFamily="34" charset="-120"/>
                <a:ea typeface="微软雅黑" panose="020B0503020204020204" pitchFamily="34" charset="-122"/>
                <a:sym typeface="Microsoft JhengHei UI" panose="020B0604030504040204" pitchFamily="34" charset="-120"/>
              </a:rPr>
              <a:t>1</a:t>
            </a:r>
            <a:endParaRPr lang="zh-CN" altLang="en-US">
              <a:solidFill>
                <a:srgbClr val="FFFFFF"/>
              </a:solidFill>
              <a:latin typeface="Microsoft JhengHei UI" panose="020B0604030504040204" pitchFamily="34" charset="-120"/>
              <a:ea typeface="微软雅黑" panose="020B0503020204020204" pitchFamily="34" charset="-122"/>
              <a:sym typeface="Microsoft JhengHei UI" panose="020B0604030504040204" pitchFamily="34" charset="-120"/>
            </a:endParaRPr>
          </a:p>
        </p:txBody>
      </p:sp>
      <p:grpSp>
        <p:nvGrpSpPr>
          <p:cNvPr id="30" name="Group 4"/>
          <p:cNvGrpSpPr/>
          <p:nvPr>
            <p:custDataLst>
              <p:tags r:id="rId8"/>
            </p:custDataLst>
          </p:nvPr>
        </p:nvGrpSpPr>
        <p:grpSpPr bwMode="auto">
          <a:xfrm>
            <a:off x="1322853" y="2537447"/>
            <a:ext cx="9369425" cy="268288"/>
            <a:chOff x="0" y="0"/>
            <a:chExt cx="7344815" cy="213386"/>
          </a:xfrm>
          <a:solidFill>
            <a:srgbClr val="009644"/>
          </a:solidFill>
        </p:grpSpPr>
        <p:sp>
          <p:nvSpPr>
            <p:cNvPr id="31" name="Rectangle 61"/>
            <p:cNvSpPr>
              <a:spLocks noChangeArrowheads="1"/>
            </p:cNvSpPr>
            <p:nvPr/>
          </p:nvSpPr>
          <p:spPr bwMode="auto">
            <a:xfrm>
              <a:off x="0" y="0"/>
              <a:ext cx="7344815" cy="32031"/>
            </a:xfrm>
            <a:prstGeom prst="rect">
              <a:avLst/>
            </a:prstGeom>
            <a:solidFill>
              <a:srgbClr val="104BA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buFont typeface="Arial" panose="020B0604020202020204" pitchFamily="34" charset="0"/>
                <a:buNone/>
                <a:defRPr/>
              </a:pPr>
              <a:endParaRPr lang="zh-CN" altLang="zh-CN" sz="7600">
                <a:solidFill>
                  <a:srgbClr val="000000"/>
                </a:solidFill>
                <a:latin typeface="Microsoft JhengHei UI" panose="020B0604030504040204" pitchFamily="34" charset="-120"/>
                <a:ea typeface="微软雅黑" panose="020B0503020204020204" pitchFamily="34" charset="-122"/>
                <a:sym typeface="Microsoft JhengHei UI" panose="020B0604030504040204" pitchFamily="34" charset="-120"/>
              </a:endParaRPr>
            </a:p>
          </p:txBody>
        </p:sp>
        <p:sp>
          <p:nvSpPr>
            <p:cNvPr id="32" name="Flowchart: Merge 3"/>
            <p:cNvSpPr>
              <a:spLocks noChangeArrowheads="1"/>
            </p:cNvSpPr>
            <p:nvPr>
              <p:custDataLst>
                <p:tags r:id="rId9"/>
              </p:custDataLst>
            </p:nvPr>
          </p:nvSpPr>
          <p:spPr bwMode="auto">
            <a:xfrm>
              <a:off x="199435" y="21985"/>
              <a:ext cx="210541" cy="191401"/>
            </a:xfrm>
            <a:prstGeom prst="flowChartMerge">
              <a:avLst/>
            </a:prstGeom>
            <a:solidFill>
              <a:srgbClr val="104BA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buFont typeface="Arial" panose="020B0604020202020204" pitchFamily="34" charset="0"/>
                <a:buNone/>
                <a:defRPr/>
              </a:pPr>
              <a:endParaRPr lang="zh-CN" altLang="zh-CN" sz="7600">
                <a:solidFill>
                  <a:srgbClr val="000000"/>
                </a:solidFill>
                <a:latin typeface="Microsoft JhengHei UI" panose="020B0604030504040204" pitchFamily="34" charset="-120"/>
                <a:ea typeface="微软雅黑" panose="020B0503020204020204" pitchFamily="34" charset="-122"/>
                <a:sym typeface="Microsoft JhengHei UI" panose="020B0604030504040204" pitchFamily="34" charset="-120"/>
              </a:endParaRPr>
            </a:p>
          </p:txBody>
        </p:sp>
        <p:sp>
          <p:nvSpPr>
            <p:cNvPr id="33" name="Flowchart: Merge 64"/>
            <p:cNvSpPr>
              <a:spLocks noChangeArrowheads="1"/>
            </p:cNvSpPr>
            <p:nvPr>
              <p:custDataLst>
                <p:tags r:id="rId10"/>
              </p:custDataLst>
            </p:nvPr>
          </p:nvSpPr>
          <p:spPr bwMode="auto">
            <a:xfrm>
              <a:off x="2809071" y="21985"/>
              <a:ext cx="210541" cy="191401"/>
            </a:xfrm>
            <a:prstGeom prst="flowChartMerge">
              <a:avLst/>
            </a:prstGeom>
            <a:solidFill>
              <a:srgbClr val="104BA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buFont typeface="Arial" panose="020B0604020202020204" pitchFamily="34" charset="0"/>
                <a:buNone/>
                <a:defRPr/>
              </a:pPr>
              <a:endParaRPr lang="zh-CN" altLang="zh-CN" sz="7600">
                <a:solidFill>
                  <a:srgbClr val="000000"/>
                </a:solidFill>
                <a:latin typeface="Microsoft JhengHei UI" panose="020B0604030504040204" pitchFamily="34" charset="-120"/>
                <a:ea typeface="微软雅黑" panose="020B0503020204020204" pitchFamily="34" charset="-122"/>
                <a:sym typeface="Microsoft JhengHei UI" panose="020B0604030504040204" pitchFamily="34" charset="-120"/>
              </a:endParaRPr>
            </a:p>
          </p:txBody>
        </p:sp>
        <p:sp>
          <p:nvSpPr>
            <p:cNvPr id="34" name="Flowchart: Merge 65"/>
            <p:cNvSpPr>
              <a:spLocks noChangeArrowheads="1"/>
            </p:cNvSpPr>
            <p:nvPr>
              <p:custDataLst>
                <p:tags r:id="rId11"/>
              </p:custDataLst>
            </p:nvPr>
          </p:nvSpPr>
          <p:spPr bwMode="auto">
            <a:xfrm>
              <a:off x="5274869" y="21985"/>
              <a:ext cx="210541" cy="191401"/>
            </a:xfrm>
            <a:prstGeom prst="flowChartMerge">
              <a:avLst/>
            </a:prstGeom>
            <a:solidFill>
              <a:srgbClr val="104BA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buFont typeface="Arial" panose="020B0604020202020204" pitchFamily="34" charset="0"/>
                <a:buNone/>
                <a:defRPr/>
              </a:pPr>
              <a:endParaRPr lang="zh-CN" altLang="zh-CN" sz="7600">
                <a:solidFill>
                  <a:srgbClr val="000000"/>
                </a:solidFill>
                <a:latin typeface="Microsoft JhengHei UI" panose="020B0604030504040204" pitchFamily="34" charset="-120"/>
                <a:ea typeface="微软雅黑" panose="020B0503020204020204" pitchFamily="34" charset="-122"/>
                <a:sym typeface="Microsoft JhengHei UI" panose="020B0604030504040204" pitchFamily="34" charset="-120"/>
              </a:endParaRPr>
            </a:p>
          </p:txBody>
        </p:sp>
      </p:grpSp>
      <p:grpSp>
        <p:nvGrpSpPr>
          <p:cNvPr id="35" name="Group 10"/>
          <p:cNvGrpSpPr/>
          <p:nvPr>
            <p:custDataLst>
              <p:tags r:id="rId12"/>
            </p:custDataLst>
          </p:nvPr>
        </p:nvGrpSpPr>
        <p:grpSpPr bwMode="auto">
          <a:xfrm>
            <a:off x="5461465" y="3089897"/>
            <a:ext cx="2070100" cy="2618168"/>
            <a:chOff x="0" y="0"/>
            <a:chExt cx="2726" cy="3492"/>
          </a:xfrm>
        </p:grpSpPr>
        <p:sp>
          <p:nvSpPr>
            <p:cNvPr id="36" name="Rectangle 11"/>
            <p:cNvSpPr>
              <a:spLocks noChangeArrowheads="1"/>
            </p:cNvSpPr>
            <p:nvPr>
              <p:custDataLst>
                <p:tags r:id="rId13"/>
              </p:custDataLst>
            </p:nvPr>
          </p:nvSpPr>
          <p:spPr bwMode="auto">
            <a:xfrm>
              <a:off x="0" y="0"/>
              <a:ext cx="2725" cy="3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lnSpc>
                  <a:spcPct val="90000"/>
                </a:lnSpc>
                <a:spcBef>
                  <a:spcPct val="0"/>
                </a:spcBef>
                <a:spcAft>
                  <a:spcPct val="0"/>
                </a:spcAft>
                <a:buFont typeface="Arial" panose="020B0604020202020204" pitchFamily="34" charset="0"/>
                <a:buNone/>
              </a:pPr>
              <a:r>
                <a:rPr lang="zh-CN" altLang="en-US" sz="1600" dirty="0">
                  <a:solidFill>
                    <a:srgbClr val="104BA4"/>
                  </a:solidFill>
                  <a:latin typeface="Microsoft JhengHei UI" panose="020B0604030504040204" pitchFamily="34" charset="-120"/>
                  <a:ea typeface="微软雅黑" panose="020B0503020204020204" pitchFamily="34" charset="-122"/>
                  <a:sym typeface="Microsoft JhengHei UI" panose="020B0604030504040204" pitchFamily="34" charset="-120"/>
                </a:rPr>
                <a:t>缓存伪共享与访存延迟</a:t>
              </a:r>
              <a:endParaRPr lang="zh-CN" altLang="en-US" sz="1600" dirty="0">
                <a:solidFill>
                  <a:srgbClr val="104BA4"/>
                </a:solidFill>
                <a:latin typeface="Microsoft JhengHei UI" panose="020B0604030504040204" pitchFamily="34" charset="-120"/>
                <a:ea typeface="微软雅黑" panose="020B0503020204020204" pitchFamily="34" charset="-122"/>
                <a:sym typeface="Microsoft JhengHei UI" panose="020B0604030504040204" pitchFamily="34" charset="-120"/>
              </a:endParaRPr>
            </a:p>
          </p:txBody>
        </p:sp>
        <p:sp>
          <p:nvSpPr>
            <p:cNvPr id="37" name="Rectangle 12"/>
            <p:cNvSpPr>
              <a:spLocks noChangeArrowheads="1"/>
            </p:cNvSpPr>
            <p:nvPr>
              <p:custDataLst>
                <p:tags r:id="rId14"/>
              </p:custDataLst>
            </p:nvPr>
          </p:nvSpPr>
          <p:spPr bwMode="auto">
            <a:xfrm>
              <a:off x="0" y="415"/>
              <a:ext cx="2726" cy="30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fontAlgn="base">
                <a:lnSpc>
                  <a:spcPct val="150000"/>
                </a:lnSpc>
                <a:buClrTx/>
                <a:buSzTx/>
                <a:buFont typeface="Arial" panose="020B0604020202020204" pitchFamily="34" charset="0"/>
                <a:buNone/>
                <a:defRPr/>
              </a:pPr>
              <a:r>
                <a:rPr lang="zh-CN" altLang="en-US" sz="1400" dirty="0">
                  <a:solidFill>
                    <a:srgbClr val="DADADA">
                      <a:lumMod val="50000"/>
                    </a:srgbClr>
                  </a:solidFill>
                  <a:latin typeface="Times New Roman" panose="02020603050405020304" pitchFamily="18" charset="0"/>
                  <a:ea typeface="新宋体" panose="02010609030101010101" pitchFamily="49" charset="-122"/>
                  <a:cs typeface="Times New Roman" panose="02020603050405020304" pitchFamily="18" charset="0"/>
                  <a:sym typeface="Microsoft JhengHei UI" panose="020B0604030504040204" pitchFamily="34" charset="-120"/>
                </a:rPr>
                <a:t>稀疏图的随机访问特性导致CPU缓存命中率低。且多个核心同时修改相邻内存地址时，会触发伪共享，导致缓存行反复失效与颠簸，大幅降低内存带宽利用率。</a:t>
              </a:r>
              <a:endParaRPr lang="zh-CN" altLang="en-US" sz="1400" dirty="0">
                <a:solidFill>
                  <a:srgbClr val="DADADA">
                    <a:lumMod val="50000"/>
                  </a:srgbClr>
                </a:solidFill>
                <a:latin typeface="Times New Roman" panose="02020603050405020304" pitchFamily="18" charset="0"/>
                <a:ea typeface="新宋体" panose="02010609030101010101" pitchFamily="49" charset="-122"/>
                <a:cs typeface="Times New Roman" panose="02020603050405020304" pitchFamily="18" charset="0"/>
                <a:sym typeface="Microsoft JhengHei UI" panose="020B0604030504040204" pitchFamily="34" charset="-120"/>
              </a:endParaRPr>
            </a:p>
          </p:txBody>
        </p:sp>
      </p:grpSp>
      <p:grpSp>
        <p:nvGrpSpPr>
          <p:cNvPr id="38" name="Group 13"/>
          <p:cNvGrpSpPr/>
          <p:nvPr>
            <p:custDataLst>
              <p:tags r:id="rId15"/>
            </p:custDataLst>
          </p:nvPr>
        </p:nvGrpSpPr>
        <p:grpSpPr bwMode="auto">
          <a:xfrm>
            <a:off x="4809292" y="3074022"/>
            <a:ext cx="453736" cy="438150"/>
            <a:chOff x="40" y="0"/>
            <a:chExt cx="596" cy="584"/>
          </a:xfrm>
        </p:grpSpPr>
        <p:sp>
          <p:nvSpPr>
            <p:cNvPr id="39" name="Oval 14"/>
            <p:cNvSpPr>
              <a:spLocks noChangeArrowheads="1"/>
            </p:cNvSpPr>
            <p:nvPr>
              <p:custDataLst>
                <p:tags r:id="rId16"/>
              </p:custDataLst>
            </p:nvPr>
          </p:nvSpPr>
          <p:spPr bwMode="auto">
            <a:xfrm>
              <a:off x="52" y="0"/>
              <a:ext cx="584" cy="584"/>
            </a:xfrm>
            <a:prstGeom prst="ellipse">
              <a:avLst/>
            </a:prstGeom>
            <a:solidFill>
              <a:srgbClr val="104BA4"/>
            </a:solidFill>
            <a:ln>
              <a:noFill/>
            </a:ln>
            <a:extLst>
              <a:ext uri="{91240B29-F687-4F45-9708-019B960494DF}">
                <a14:hiddenLine xmlns:a14="http://schemas.microsoft.com/office/drawing/2010/main" w="9525">
                  <a:solidFill>
                    <a:srgbClr val="000000"/>
                  </a:solidFill>
                  <a:rou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buFont typeface="Arial" panose="020B0604020202020204" pitchFamily="34" charset="0"/>
                <a:buNone/>
              </a:pPr>
              <a:endParaRPr lang="zh-CN" altLang="zh-CN" sz="2800" dirty="0">
                <a:solidFill>
                  <a:srgbClr val="000000"/>
                </a:solidFill>
                <a:latin typeface="Microsoft JhengHei UI" panose="020B0604030504040204" pitchFamily="34" charset="-120"/>
                <a:ea typeface="微软雅黑" panose="020B0503020204020204" pitchFamily="34" charset="-122"/>
                <a:sym typeface="Microsoft JhengHei UI" panose="020B0604030504040204" pitchFamily="34" charset="-120"/>
              </a:endParaRPr>
            </a:p>
          </p:txBody>
        </p:sp>
        <p:sp>
          <p:nvSpPr>
            <p:cNvPr id="40" name="Rectangle 15"/>
            <p:cNvSpPr>
              <a:spLocks noChangeArrowheads="1"/>
            </p:cNvSpPr>
            <p:nvPr>
              <p:custDataLst>
                <p:tags r:id="rId17"/>
              </p:custDataLst>
            </p:nvPr>
          </p:nvSpPr>
          <p:spPr bwMode="auto">
            <a:xfrm>
              <a:off x="40" y="8"/>
              <a:ext cx="584" cy="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buFont typeface="Arial" panose="020B0604020202020204" pitchFamily="34" charset="0"/>
                <a:buNone/>
              </a:pPr>
              <a:r>
                <a:rPr lang="en-US" altLang="zh-CN" sz="2200" dirty="0">
                  <a:solidFill>
                    <a:srgbClr val="FFFFFF"/>
                  </a:solidFill>
                  <a:latin typeface="Microsoft JhengHei UI" panose="020B0604030504040204" pitchFamily="34" charset="-120"/>
                  <a:ea typeface="微软雅黑" panose="020B0503020204020204" pitchFamily="34" charset="-122"/>
                  <a:sym typeface="Microsoft JhengHei UI" panose="020B0604030504040204" pitchFamily="34" charset="-120"/>
                </a:rPr>
                <a:t>2</a:t>
              </a:r>
              <a:endParaRPr lang="zh-CN" altLang="en-US" dirty="0">
                <a:solidFill>
                  <a:srgbClr val="FFFFFF"/>
                </a:solidFill>
                <a:latin typeface="Microsoft JhengHei UI" panose="020B0604030504040204" pitchFamily="34" charset="-120"/>
                <a:ea typeface="微软雅黑" panose="020B0503020204020204" pitchFamily="34" charset="-122"/>
                <a:sym typeface="Microsoft JhengHei UI" panose="020B0604030504040204" pitchFamily="34" charset="-120"/>
              </a:endParaRPr>
            </a:p>
          </p:txBody>
        </p:sp>
      </p:grpSp>
      <p:grpSp>
        <p:nvGrpSpPr>
          <p:cNvPr id="41" name="Group 10"/>
          <p:cNvGrpSpPr/>
          <p:nvPr>
            <p:custDataLst>
              <p:tags r:id="rId18"/>
            </p:custDataLst>
          </p:nvPr>
        </p:nvGrpSpPr>
        <p:grpSpPr bwMode="auto">
          <a:xfrm>
            <a:off x="8634878" y="3089897"/>
            <a:ext cx="2296399" cy="2978803"/>
            <a:chOff x="0" y="0"/>
            <a:chExt cx="3024" cy="3973"/>
          </a:xfrm>
        </p:grpSpPr>
        <p:sp>
          <p:nvSpPr>
            <p:cNvPr id="42" name="Rectangle 11"/>
            <p:cNvSpPr>
              <a:spLocks noChangeArrowheads="1"/>
            </p:cNvSpPr>
            <p:nvPr>
              <p:custDataLst>
                <p:tags r:id="rId19"/>
              </p:custDataLst>
            </p:nvPr>
          </p:nvSpPr>
          <p:spPr bwMode="auto">
            <a:xfrm>
              <a:off x="0" y="0"/>
              <a:ext cx="2833" cy="3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lnSpc>
                  <a:spcPct val="90000"/>
                </a:lnSpc>
                <a:spcBef>
                  <a:spcPct val="0"/>
                </a:spcBef>
                <a:spcAft>
                  <a:spcPct val="0"/>
                </a:spcAft>
                <a:buFont typeface="Arial" panose="020B0604020202020204" pitchFamily="34" charset="0"/>
                <a:buNone/>
              </a:pPr>
              <a:r>
                <a:rPr lang="zh-CN" altLang="en-US" sz="1600">
                  <a:solidFill>
                    <a:srgbClr val="104BA4"/>
                  </a:solidFill>
                  <a:latin typeface="Microsoft JhengHei UI" panose="020B0604030504040204" pitchFamily="34" charset="-120"/>
                  <a:ea typeface="微软雅黑" panose="020B0503020204020204" pitchFamily="34" charset="-122"/>
                  <a:sym typeface="Microsoft JhengHei UI" panose="020B0604030504040204" pitchFamily="34" charset="-120"/>
                </a:rPr>
                <a:t>负载均衡和任务划分</a:t>
              </a:r>
              <a:endParaRPr lang="zh-CN" altLang="en-US" sz="1600">
                <a:solidFill>
                  <a:srgbClr val="104BA4"/>
                </a:solidFill>
                <a:latin typeface="Microsoft JhengHei UI" panose="020B0604030504040204" pitchFamily="34" charset="-120"/>
                <a:ea typeface="微软雅黑" panose="020B0503020204020204" pitchFamily="34" charset="-122"/>
                <a:sym typeface="Microsoft JhengHei UI" panose="020B0604030504040204" pitchFamily="34" charset="-120"/>
              </a:endParaRPr>
            </a:p>
          </p:txBody>
        </p:sp>
        <p:sp>
          <p:nvSpPr>
            <p:cNvPr id="43" name="Rectangle 12"/>
            <p:cNvSpPr>
              <a:spLocks noChangeArrowheads="1"/>
            </p:cNvSpPr>
            <p:nvPr>
              <p:custDataLst>
                <p:tags r:id="rId20"/>
              </p:custDataLst>
            </p:nvPr>
          </p:nvSpPr>
          <p:spPr bwMode="auto">
            <a:xfrm>
              <a:off x="0" y="415"/>
              <a:ext cx="3024" cy="35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fontAlgn="base">
                <a:lnSpc>
                  <a:spcPct val="150000"/>
                </a:lnSpc>
                <a:buClrTx/>
                <a:buSzTx/>
                <a:buFont typeface="Arial" panose="020B0604020202020204" pitchFamily="34" charset="0"/>
                <a:buNone/>
                <a:defRPr/>
              </a:pPr>
              <a:r>
                <a:rPr lang="zh-CN" altLang="en-US" sz="1400" dirty="0">
                  <a:solidFill>
                    <a:srgbClr val="DADADA">
                      <a:lumMod val="50000"/>
                    </a:srgbClr>
                  </a:solidFill>
                  <a:latin typeface="Times New Roman" panose="02020603050405020304" pitchFamily="18" charset="0"/>
                  <a:ea typeface="新宋体" panose="02010609030101010101" pitchFamily="49" charset="-122"/>
                  <a:cs typeface="Times New Roman" panose="02020603050405020304" pitchFamily="18" charset="0"/>
                  <a:sym typeface="Microsoft JhengHei UI" panose="020B0604030504040204" pitchFamily="34" charset="-120"/>
                </a:rPr>
                <a:t>开源生态网络呈现显著的幂律分布特征，少数“超级节点”拥有海量连接。在使用 OpenMP进行循环并行化时，若采用默认的静态调度，处理“超级节点”的线程将成为“长尾任务”，耗时远超其他线程。</a:t>
              </a:r>
              <a:endParaRPr lang="zh-CN" altLang="en-US" sz="1400" dirty="0">
                <a:solidFill>
                  <a:srgbClr val="DADADA">
                    <a:lumMod val="50000"/>
                  </a:srgbClr>
                </a:solidFill>
                <a:latin typeface="Times New Roman" panose="02020603050405020304" pitchFamily="18" charset="0"/>
                <a:ea typeface="新宋体" panose="02010609030101010101" pitchFamily="49" charset="-122"/>
                <a:cs typeface="Times New Roman" panose="02020603050405020304" pitchFamily="18" charset="0"/>
                <a:sym typeface="Microsoft JhengHei UI" panose="020B0604030504040204" pitchFamily="34" charset="-120"/>
              </a:endParaRPr>
            </a:p>
          </p:txBody>
        </p:sp>
      </p:grpSp>
      <p:grpSp>
        <p:nvGrpSpPr>
          <p:cNvPr id="44" name="Group 13"/>
          <p:cNvGrpSpPr/>
          <p:nvPr>
            <p:custDataLst>
              <p:tags r:id="rId21"/>
            </p:custDataLst>
          </p:nvPr>
        </p:nvGrpSpPr>
        <p:grpSpPr bwMode="auto">
          <a:xfrm>
            <a:off x="7991940" y="3074022"/>
            <a:ext cx="444500" cy="438150"/>
            <a:chOff x="0" y="0"/>
            <a:chExt cx="584" cy="584"/>
          </a:xfrm>
        </p:grpSpPr>
        <p:sp>
          <p:nvSpPr>
            <p:cNvPr id="45" name="Oval 14"/>
            <p:cNvSpPr>
              <a:spLocks noChangeArrowheads="1"/>
            </p:cNvSpPr>
            <p:nvPr>
              <p:custDataLst>
                <p:tags r:id="rId22"/>
              </p:custDataLst>
            </p:nvPr>
          </p:nvSpPr>
          <p:spPr bwMode="auto">
            <a:xfrm>
              <a:off x="0" y="0"/>
              <a:ext cx="584" cy="584"/>
            </a:xfrm>
            <a:prstGeom prst="ellipse">
              <a:avLst/>
            </a:prstGeom>
            <a:solidFill>
              <a:srgbClr val="104BA4"/>
            </a:solidFill>
            <a:ln>
              <a:noFill/>
            </a:ln>
            <a:extLst>
              <a:ext uri="{91240B29-F687-4F45-9708-019B960494DF}">
                <a14:hiddenLine xmlns:a14="http://schemas.microsoft.com/office/drawing/2010/main" w="9525">
                  <a:solidFill>
                    <a:srgbClr val="000000"/>
                  </a:solidFill>
                  <a:rou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buFont typeface="Arial" panose="020B0604020202020204" pitchFamily="34" charset="0"/>
                <a:buNone/>
              </a:pPr>
              <a:endParaRPr lang="zh-CN" altLang="zh-CN" sz="2800">
                <a:solidFill>
                  <a:srgbClr val="000000"/>
                </a:solidFill>
                <a:latin typeface="Microsoft JhengHei UI" panose="020B0604030504040204" pitchFamily="34" charset="-120"/>
                <a:ea typeface="微软雅黑" panose="020B0503020204020204" pitchFamily="34" charset="-122"/>
                <a:sym typeface="Microsoft JhengHei UI" panose="020B0604030504040204" pitchFamily="34" charset="-120"/>
              </a:endParaRPr>
            </a:p>
          </p:txBody>
        </p:sp>
        <p:sp>
          <p:nvSpPr>
            <p:cNvPr id="46" name="Rectangle 15"/>
            <p:cNvSpPr>
              <a:spLocks noChangeArrowheads="1"/>
            </p:cNvSpPr>
            <p:nvPr>
              <p:custDataLst>
                <p:tags r:id="rId23"/>
              </p:custDataLst>
            </p:nvPr>
          </p:nvSpPr>
          <p:spPr bwMode="auto">
            <a:xfrm>
              <a:off x="0" y="8"/>
              <a:ext cx="584" cy="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buFont typeface="Arial" panose="020B0604020202020204" pitchFamily="34" charset="0"/>
                <a:buNone/>
              </a:pPr>
              <a:r>
                <a:rPr lang="en-US" altLang="zh-CN" sz="2200">
                  <a:solidFill>
                    <a:srgbClr val="FFFFFF"/>
                  </a:solidFill>
                  <a:latin typeface="Microsoft JhengHei UI" panose="020B0604030504040204" pitchFamily="34" charset="-120"/>
                  <a:ea typeface="微软雅黑" panose="020B0503020204020204" pitchFamily="34" charset="-122"/>
                  <a:sym typeface="Microsoft JhengHei UI" panose="020B0604030504040204" pitchFamily="34" charset="-120"/>
                </a:rPr>
                <a:t>3</a:t>
              </a:r>
              <a:endParaRPr lang="zh-CN" altLang="en-US">
                <a:solidFill>
                  <a:srgbClr val="FFFFFF"/>
                </a:solidFill>
                <a:latin typeface="Microsoft JhengHei UI" panose="020B0604030504040204" pitchFamily="34" charset="-120"/>
                <a:ea typeface="微软雅黑" panose="020B0503020204020204" pitchFamily="34" charset="-122"/>
                <a:sym typeface="Microsoft JhengHei UI" panose="020B0604030504040204" pitchFamily="34" charset="-120"/>
              </a:endParaRPr>
            </a:p>
          </p:txBody>
        </p:sp>
      </p:grpSp>
      <p:sp>
        <p:nvSpPr>
          <p:cNvPr id="47" name="Rectangle 14"/>
          <p:cNvSpPr>
            <a:spLocks noChangeArrowheads="1"/>
          </p:cNvSpPr>
          <p:nvPr/>
        </p:nvSpPr>
        <p:spPr bwMode="auto">
          <a:xfrm>
            <a:off x="1611778" y="1550022"/>
            <a:ext cx="8967787" cy="719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lnSpc>
                <a:spcPct val="125000"/>
              </a:lnSpc>
              <a:spcBef>
                <a:spcPct val="0"/>
              </a:spcBef>
              <a:spcAft>
                <a:spcPct val="0"/>
              </a:spcAft>
              <a:buFont typeface="Arial" panose="020B0604020202020204" pitchFamily="34" charset="0"/>
              <a:buNone/>
              <a:defRPr/>
            </a:pPr>
            <a:r>
              <a:rPr lang="zh-CN" sz="1600" dirty="0">
                <a:solidFill>
                  <a:srgbClr val="DADADA">
                    <a:lumMod val="50000"/>
                  </a:srgbClr>
                </a:solidFill>
                <a:latin typeface="新宋体" panose="02010609030101010101" pitchFamily="49" charset="-122"/>
                <a:ea typeface="新宋体" panose="02010609030101010101" pitchFamily="49" charset="-122"/>
                <a:sym typeface="Microsoft JhengHei UI" panose="020B0604030504040204" pitchFamily="34" charset="-120"/>
              </a:rPr>
              <a:t>在将传统的串行的图分析算法进行改造升级过程中，主要的项目难点来源于几个方面，这也是一直以来为什么对于此类的图学习图分析算法并没有太多并行计算提升的原因之一。</a:t>
            </a:r>
            <a:endParaRPr lang="zh-CN" sz="1600" dirty="0">
              <a:solidFill>
                <a:srgbClr val="DADADA">
                  <a:lumMod val="50000"/>
                </a:srgbClr>
              </a:solidFill>
              <a:latin typeface="新宋体" panose="02010609030101010101" pitchFamily="49" charset="-122"/>
              <a:ea typeface="新宋体" panose="02010609030101010101" pitchFamily="49" charset="-122"/>
              <a:sym typeface="Microsoft JhengHei UI" panose="020B0604030504040204" pitchFamily="34" charset="-120"/>
            </a:endParaRPr>
          </a:p>
        </p:txBody>
      </p:sp>
      <p:sp>
        <p:nvSpPr>
          <p:cNvPr id="3" name="灯片编号占位符 1"/>
          <p:cNvSpPr>
            <a:spLocks noGrp="1"/>
          </p:cNvSpPr>
          <p:nvPr>
            <p:ph type="sldNum" sz="quarter" idx="12"/>
          </p:nvPr>
        </p:nvSpPr>
        <p:spPr>
          <a:xfrm>
            <a:off x="9012550" y="6312804"/>
            <a:ext cx="2743200" cy="365125"/>
          </a:xfrm>
        </p:spPr>
        <p:txBody>
          <a:bodyPr vert="horz" lIns="91440" tIns="45720" rIns="91440" bIns="45720" rtlCol="0" anchor="ctr">
            <a:normAutofit lnSpcReduction="10000"/>
          </a:bodyPr>
          <a:lstStyle/>
          <a:p>
            <a:pPr lvl="0" algn="r">
              <a:buClrTx/>
              <a:buSzTx/>
              <a:buFontTx/>
            </a:pPr>
            <a:fld id="{9A0DB2DC-4C9A-4742-B13C-FB6460FD3503}" type="slidenum">
              <a:rPr lang="zh-CN" altLang="en-US" sz="1800" smtClean="0">
                <a:solidFill>
                  <a:schemeClr val="accent1"/>
                </a:solidFill>
                <a:latin typeface="黑体" panose="02010609060101010101" charset="-122"/>
                <a:ea typeface="黑体" panose="02010609060101010101" charset="-122"/>
                <a:sym typeface="+mn-ea"/>
              </a:rPr>
            </a:fld>
            <a:endParaRPr lang="zh-CN" altLang="en-US" sz="1800" dirty="0">
              <a:solidFill>
                <a:schemeClr val="accent1"/>
              </a:solidFill>
              <a:latin typeface="黑体" panose="02010609060101010101" charset="-122"/>
              <a:ea typeface="黑体" panose="02010609060101010101" charset="-122"/>
              <a:sym typeface="+mn-ea"/>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334963" y="1"/>
            <a:ext cx="895768" cy="1132114"/>
          </a:xfrm>
          <a:prstGeom prst="rect">
            <a:avLst/>
          </a:prstGeom>
          <a:solidFill>
            <a:srgbClr val="104BA4"/>
          </a:solidFill>
          <a:ln>
            <a:noFill/>
          </a:ln>
          <a:effectLst>
            <a:outerShdw blurRad="3302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4" name="文本框 13"/>
          <p:cNvSpPr txBox="1"/>
          <p:nvPr/>
        </p:nvSpPr>
        <p:spPr>
          <a:xfrm>
            <a:off x="294551" y="284064"/>
            <a:ext cx="976591" cy="6451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03</a:t>
            </a:r>
            <a:endParaRPr kumimoji="0" lang="zh-CN" altLang="en-US"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5" name="文本框 14"/>
          <p:cNvSpPr txBox="1"/>
          <p:nvPr/>
        </p:nvSpPr>
        <p:spPr>
          <a:xfrm>
            <a:off x="1417468" y="314861"/>
            <a:ext cx="3633629"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3200" dirty="0">
                <a:solidFill>
                  <a:srgbClr val="104BA4"/>
                </a:solidFill>
                <a:latin typeface="微软雅黑" panose="020B0503020204020204" pitchFamily="34" charset="-122"/>
                <a:ea typeface="微软雅黑" panose="020B0503020204020204" pitchFamily="34" charset="-122"/>
                <a:cs typeface="阿里巴巴普惠体" panose="00020600040101010101" pitchFamily="18" charset="-122"/>
              </a:rPr>
              <a:t>解决</a:t>
            </a:r>
            <a:r>
              <a:rPr kumimoji="0" lang="zh-CN" altLang="en-US" sz="3200" b="0" i="0" u="none" strike="noStrike" kern="1200" cap="none" spc="0" normalizeH="0" baseline="0" noProof="0" dirty="0">
                <a:ln>
                  <a:noFill/>
                </a:ln>
                <a:solidFill>
                  <a:srgbClr val="104BA4"/>
                </a:solidFill>
                <a:effectLst/>
                <a:uLnTx/>
                <a:uFillTx/>
                <a:latin typeface="微软雅黑" panose="020B0503020204020204" pitchFamily="34" charset="-122"/>
                <a:ea typeface="微软雅黑" panose="020B0503020204020204" pitchFamily="34" charset="-122"/>
                <a:cs typeface="阿里巴巴普惠体" panose="00020600040101010101" pitchFamily="18" charset="-122"/>
              </a:rPr>
              <a:t>方案</a:t>
            </a:r>
            <a:endParaRPr kumimoji="0" lang="zh-CN" altLang="en-US" sz="3200" b="0" i="0" u="none" strike="noStrike" kern="1200" cap="none" spc="0" normalizeH="0" baseline="0" noProof="0" dirty="0">
              <a:ln>
                <a:noFill/>
              </a:ln>
              <a:solidFill>
                <a:srgbClr val="104BA4"/>
              </a:solidFill>
              <a:effectLst/>
              <a:uLnTx/>
              <a:uFillTx/>
              <a:latin typeface="微软雅黑" panose="020B0503020204020204" pitchFamily="34" charset="-122"/>
              <a:ea typeface="微软雅黑" panose="020B0503020204020204" pitchFamily="34" charset="-122"/>
              <a:cs typeface="阿里巴巴普惠体" panose="00020600040101010101" pitchFamily="18" charset="-122"/>
            </a:endParaRPr>
          </a:p>
        </p:txBody>
      </p:sp>
      <p:grpSp>
        <p:nvGrpSpPr>
          <p:cNvPr id="18" name="组合 17"/>
          <p:cNvGrpSpPr/>
          <p:nvPr/>
        </p:nvGrpSpPr>
        <p:grpSpPr>
          <a:xfrm>
            <a:off x="9796257" y="238208"/>
            <a:ext cx="1964493" cy="708062"/>
            <a:chOff x="4246274" y="-10895"/>
            <a:chExt cx="3940182" cy="1420161"/>
          </a:xfrm>
        </p:grpSpPr>
        <p:grpSp>
          <p:nvGrpSpPr>
            <p:cNvPr id="19" name="组合 18"/>
            <p:cNvGrpSpPr/>
            <p:nvPr/>
          </p:nvGrpSpPr>
          <p:grpSpPr>
            <a:xfrm>
              <a:off x="4246274" y="-10895"/>
              <a:ext cx="3940181" cy="1400681"/>
              <a:chOff x="6547903" y="954561"/>
              <a:chExt cx="5069293" cy="1802069"/>
            </a:xfrm>
          </p:grpSpPr>
          <p:pic>
            <p:nvPicPr>
              <p:cNvPr id="21" name="图片 20"/>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6547903" y="985519"/>
                <a:ext cx="1771106" cy="1771111"/>
              </a:xfrm>
              <a:prstGeom prst="rect">
                <a:avLst/>
              </a:prstGeom>
            </p:spPr>
          </p:pic>
          <p:pic>
            <p:nvPicPr>
              <p:cNvPr id="22" name="图片 2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8270228" y="954561"/>
                <a:ext cx="3346968" cy="1271930"/>
              </a:xfrm>
              <a:prstGeom prst="rect">
                <a:avLst/>
              </a:prstGeom>
            </p:spPr>
          </p:pic>
        </p:grpSp>
        <p:sp>
          <p:nvSpPr>
            <p:cNvPr id="20" name="矩形 19"/>
            <p:cNvSpPr/>
            <p:nvPr/>
          </p:nvSpPr>
          <p:spPr>
            <a:xfrm>
              <a:off x="5622894" y="915420"/>
              <a:ext cx="2563562" cy="493846"/>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FUDAN UNIVERSITY</a:t>
              </a:r>
              <a:endPar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grpSp>
      <p:sp>
        <p:nvSpPr>
          <p:cNvPr id="25" name="任意多边形 34"/>
          <p:cNvSpPr/>
          <p:nvPr/>
        </p:nvSpPr>
        <p:spPr bwMode="auto">
          <a:xfrm rot="453485">
            <a:off x="801643" y="1453187"/>
            <a:ext cx="4865280" cy="4869958"/>
          </a:xfrm>
          <a:custGeom>
            <a:avLst/>
            <a:gdLst>
              <a:gd name="connsiteX0" fmla="*/ 2485624 w 4976318"/>
              <a:gd name="connsiteY0" fmla="*/ 578679 h 4981376"/>
              <a:gd name="connsiteX1" fmla="*/ 573608 w 4976318"/>
              <a:gd name="connsiteY1" fmla="*/ 2490695 h 4981376"/>
              <a:gd name="connsiteX2" fmla="*/ 2485624 w 4976318"/>
              <a:gd name="connsiteY2" fmla="*/ 4402711 h 4981376"/>
              <a:gd name="connsiteX3" fmla="*/ 4397640 w 4976318"/>
              <a:gd name="connsiteY3" fmla="*/ 2490695 h 4981376"/>
              <a:gd name="connsiteX4" fmla="*/ 2485624 w 4976318"/>
              <a:gd name="connsiteY4" fmla="*/ 578679 h 4981376"/>
              <a:gd name="connsiteX5" fmla="*/ 2460535 w 4976318"/>
              <a:gd name="connsiteY5" fmla="*/ 0 h 4981376"/>
              <a:gd name="connsiteX6" fmla="*/ 2516999 w 4976318"/>
              <a:gd name="connsiteY6" fmla="*/ 37643 h 4981376"/>
              <a:gd name="connsiteX7" fmla="*/ 2598558 w 4976318"/>
              <a:gd name="connsiteY7" fmla="*/ 276046 h 4981376"/>
              <a:gd name="connsiteX8" fmla="*/ 2648748 w 4976318"/>
              <a:gd name="connsiteY8" fmla="*/ 319963 h 4981376"/>
              <a:gd name="connsiteX9" fmla="*/ 2786771 w 4976318"/>
              <a:gd name="connsiteY9" fmla="*/ 332510 h 4981376"/>
              <a:gd name="connsiteX10" fmla="*/ 2849509 w 4976318"/>
              <a:gd name="connsiteY10" fmla="*/ 301141 h 4981376"/>
              <a:gd name="connsiteX11" fmla="*/ 2974984 w 4976318"/>
              <a:gd name="connsiteY11" fmla="*/ 87833 h 4981376"/>
              <a:gd name="connsiteX12" fmla="*/ 3037722 w 4976318"/>
              <a:gd name="connsiteY12" fmla="*/ 62738 h 4981376"/>
              <a:gd name="connsiteX13" fmla="*/ 3194567 w 4976318"/>
              <a:gd name="connsiteY13" fmla="*/ 100380 h 4981376"/>
              <a:gd name="connsiteX14" fmla="*/ 3238483 w 4976318"/>
              <a:gd name="connsiteY14" fmla="*/ 156845 h 4981376"/>
              <a:gd name="connsiteX15" fmla="*/ 3244757 w 4976318"/>
              <a:gd name="connsiteY15" fmla="*/ 407795 h 4981376"/>
              <a:gd name="connsiteX16" fmla="*/ 3282399 w 4976318"/>
              <a:gd name="connsiteY16" fmla="*/ 464259 h 4981376"/>
              <a:gd name="connsiteX17" fmla="*/ 3407875 w 4976318"/>
              <a:gd name="connsiteY17" fmla="*/ 514450 h 4981376"/>
              <a:gd name="connsiteX18" fmla="*/ 3476886 w 4976318"/>
              <a:gd name="connsiteY18" fmla="*/ 501902 h 4981376"/>
              <a:gd name="connsiteX19" fmla="*/ 3665100 w 4976318"/>
              <a:gd name="connsiteY19" fmla="*/ 338784 h 4981376"/>
              <a:gd name="connsiteX20" fmla="*/ 3727837 w 4976318"/>
              <a:gd name="connsiteY20" fmla="*/ 332510 h 4981376"/>
              <a:gd name="connsiteX21" fmla="*/ 3872134 w 4976318"/>
              <a:gd name="connsiteY21" fmla="*/ 420343 h 4981376"/>
              <a:gd name="connsiteX22" fmla="*/ 3897229 w 4976318"/>
              <a:gd name="connsiteY22" fmla="*/ 476807 h 4981376"/>
              <a:gd name="connsiteX23" fmla="*/ 3828218 w 4976318"/>
              <a:gd name="connsiteY23" fmla="*/ 721484 h 4981376"/>
              <a:gd name="connsiteX24" fmla="*/ 3847039 w 4976318"/>
              <a:gd name="connsiteY24" fmla="*/ 784222 h 4981376"/>
              <a:gd name="connsiteX25" fmla="*/ 3953693 w 4976318"/>
              <a:gd name="connsiteY25" fmla="*/ 872055 h 4981376"/>
              <a:gd name="connsiteX26" fmla="*/ 4022705 w 4976318"/>
              <a:gd name="connsiteY26" fmla="*/ 884602 h 4981376"/>
              <a:gd name="connsiteX27" fmla="*/ 4248561 w 4976318"/>
              <a:gd name="connsiteY27" fmla="*/ 777948 h 4981376"/>
              <a:gd name="connsiteX28" fmla="*/ 4311298 w 4976318"/>
              <a:gd name="connsiteY28" fmla="*/ 790496 h 4981376"/>
              <a:gd name="connsiteX29" fmla="*/ 4417952 w 4976318"/>
              <a:gd name="connsiteY29" fmla="*/ 915971 h 4981376"/>
              <a:gd name="connsiteX30" fmla="*/ 4424226 w 4976318"/>
              <a:gd name="connsiteY30" fmla="*/ 984983 h 4981376"/>
              <a:gd name="connsiteX31" fmla="*/ 4292477 w 4976318"/>
              <a:gd name="connsiteY31" fmla="*/ 1192017 h 4981376"/>
              <a:gd name="connsiteX32" fmla="*/ 4292477 w 4976318"/>
              <a:gd name="connsiteY32" fmla="*/ 1261029 h 4981376"/>
              <a:gd name="connsiteX33" fmla="*/ 4361488 w 4976318"/>
              <a:gd name="connsiteY33" fmla="*/ 1373957 h 4981376"/>
              <a:gd name="connsiteX34" fmla="*/ 4424226 w 4976318"/>
              <a:gd name="connsiteY34" fmla="*/ 1405325 h 4981376"/>
              <a:gd name="connsiteX35" fmla="*/ 4675177 w 4976318"/>
              <a:gd name="connsiteY35" fmla="*/ 1373957 h 4981376"/>
              <a:gd name="connsiteX36" fmla="*/ 4731641 w 4976318"/>
              <a:gd name="connsiteY36" fmla="*/ 1405325 h 4981376"/>
              <a:gd name="connsiteX37" fmla="*/ 4800653 w 4976318"/>
              <a:gd name="connsiteY37" fmla="*/ 1555896 h 4981376"/>
              <a:gd name="connsiteX38" fmla="*/ 4781831 w 4976318"/>
              <a:gd name="connsiteY38" fmla="*/ 1618634 h 4981376"/>
              <a:gd name="connsiteX39" fmla="*/ 4593618 w 4976318"/>
              <a:gd name="connsiteY39" fmla="*/ 1781752 h 4981376"/>
              <a:gd name="connsiteX40" fmla="*/ 4574797 w 4976318"/>
              <a:gd name="connsiteY40" fmla="*/ 1850763 h 4981376"/>
              <a:gd name="connsiteX41" fmla="*/ 4606166 w 4976318"/>
              <a:gd name="connsiteY41" fmla="*/ 1976239 h 4981376"/>
              <a:gd name="connsiteX42" fmla="*/ 4662630 w 4976318"/>
              <a:gd name="connsiteY42" fmla="*/ 2026429 h 4981376"/>
              <a:gd name="connsiteX43" fmla="*/ 4907307 w 4976318"/>
              <a:gd name="connsiteY43" fmla="*/ 2064072 h 4981376"/>
              <a:gd name="connsiteX44" fmla="*/ 4951223 w 4976318"/>
              <a:gd name="connsiteY44" fmla="*/ 2114262 h 4981376"/>
              <a:gd name="connsiteX45" fmla="*/ 4976318 w 4976318"/>
              <a:gd name="connsiteY45" fmla="*/ 2277380 h 4981376"/>
              <a:gd name="connsiteX46" fmla="*/ 4938676 w 4976318"/>
              <a:gd name="connsiteY46" fmla="*/ 2333844 h 4981376"/>
              <a:gd name="connsiteX47" fmla="*/ 4712820 w 4976318"/>
              <a:gd name="connsiteY47" fmla="*/ 2434224 h 4981376"/>
              <a:gd name="connsiteX48" fmla="*/ 4668903 w 4976318"/>
              <a:gd name="connsiteY48" fmla="*/ 2490688 h 4981376"/>
              <a:gd name="connsiteX49" fmla="*/ 4668903 w 4976318"/>
              <a:gd name="connsiteY49" fmla="*/ 2628711 h 4981376"/>
              <a:gd name="connsiteX50" fmla="*/ 4700272 w 4976318"/>
              <a:gd name="connsiteY50" fmla="*/ 2685175 h 4981376"/>
              <a:gd name="connsiteX51" fmla="*/ 4926128 w 4976318"/>
              <a:gd name="connsiteY51" fmla="*/ 2798103 h 4981376"/>
              <a:gd name="connsiteX52" fmla="*/ 4957497 w 4976318"/>
              <a:gd name="connsiteY52" fmla="*/ 2854567 h 4981376"/>
              <a:gd name="connsiteX53" fmla="*/ 4926128 w 4976318"/>
              <a:gd name="connsiteY53" fmla="*/ 3017685 h 4981376"/>
              <a:gd name="connsiteX54" fmla="*/ 4875938 w 4976318"/>
              <a:gd name="connsiteY54" fmla="*/ 3061601 h 4981376"/>
              <a:gd name="connsiteX55" fmla="*/ 4631261 w 4976318"/>
              <a:gd name="connsiteY55" fmla="*/ 3092970 h 4981376"/>
              <a:gd name="connsiteX56" fmla="*/ 4574797 w 4976318"/>
              <a:gd name="connsiteY56" fmla="*/ 3136887 h 4981376"/>
              <a:gd name="connsiteX57" fmla="*/ 4530880 w 4976318"/>
              <a:gd name="connsiteY57" fmla="*/ 3262362 h 4981376"/>
              <a:gd name="connsiteX58" fmla="*/ 4549702 w 4976318"/>
              <a:gd name="connsiteY58" fmla="*/ 3331374 h 4981376"/>
              <a:gd name="connsiteX59" fmla="*/ 4725367 w 4976318"/>
              <a:gd name="connsiteY59" fmla="*/ 3500766 h 4981376"/>
              <a:gd name="connsiteX60" fmla="*/ 4737915 w 4976318"/>
              <a:gd name="connsiteY60" fmla="*/ 3569777 h 4981376"/>
              <a:gd name="connsiteX61" fmla="*/ 4662630 w 4976318"/>
              <a:gd name="connsiteY61" fmla="*/ 3714074 h 4981376"/>
              <a:gd name="connsiteX62" fmla="*/ 4606166 w 4976318"/>
              <a:gd name="connsiteY62" fmla="*/ 3745443 h 4981376"/>
              <a:gd name="connsiteX63" fmla="*/ 4355215 w 4976318"/>
              <a:gd name="connsiteY63" fmla="*/ 3695253 h 4981376"/>
              <a:gd name="connsiteX64" fmla="*/ 4292477 w 4976318"/>
              <a:gd name="connsiteY64" fmla="*/ 3720348 h 4981376"/>
              <a:gd name="connsiteX65" fmla="*/ 4217192 w 4976318"/>
              <a:gd name="connsiteY65" fmla="*/ 3827002 h 4981376"/>
              <a:gd name="connsiteX66" fmla="*/ 4210918 w 4976318"/>
              <a:gd name="connsiteY66" fmla="*/ 3896013 h 4981376"/>
              <a:gd name="connsiteX67" fmla="*/ 4330120 w 4976318"/>
              <a:gd name="connsiteY67" fmla="*/ 4115595 h 4981376"/>
              <a:gd name="connsiteX68" fmla="*/ 4323846 w 4976318"/>
              <a:gd name="connsiteY68" fmla="*/ 4184607 h 4981376"/>
              <a:gd name="connsiteX69" fmla="*/ 4204644 w 4976318"/>
              <a:gd name="connsiteY69" fmla="*/ 4297535 h 4981376"/>
              <a:gd name="connsiteX70" fmla="*/ 4141906 w 4976318"/>
              <a:gd name="connsiteY70" fmla="*/ 4310083 h 4981376"/>
              <a:gd name="connsiteX71" fmla="*/ 3922324 w 4976318"/>
              <a:gd name="connsiteY71" fmla="*/ 4190881 h 4981376"/>
              <a:gd name="connsiteX72" fmla="*/ 3853313 w 4976318"/>
              <a:gd name="connsiteY72" fmla="*/ 4197155 h 4981376"/>
              <a:gd name="connsiteX73" fmla="*/ 3746659 w 4976318"/>
              <a:gd name="connsiteY73" fmla="*/ 4278714 h 4981376"/>
              <a:gd name="connsiteX74" fmla="*/ 3721563 w 4976318"/>
              <a:gd name="connsiteY74" fmla="*/ 4341451 h 4981376"/>
              <a:gd name="connsiteX75" fmla="*/ 3771754 w 4976318"/>
              <a:gd name="connsiteY75" fmla="*/ 4586129 h 4981376"/>
              <a:gd name="connsiteX76" fmla="*/ 3740385 w 4976318"/>
              <a:gd name="connsiteY76" fmla="*/ 4648866 h 4981376"/>
              <a:gd name="connsiteX77" fmla="*/ 3596088 w 4976318"/>
              <a:gd name="connsiteY77" fmla="*/ 4724152 h 4981376"/>
              <a:gd name="connsiteX78" fmla="*/ 3533350 w 4976318"/>
              <a:gd name="connsiteY78" fmla="*/ 4717878 h 4981376"/>
              <a:gd name="connsiteX79" fmla="*/ 3357685 w 4976318"/>
              <a:gd name="connsiteY79" fmla="*/ 4535938 h 4981376"/>
              <a:gd name="connsiteX80" fmla="*/ 3288673 w 4976318"/>
              <a:gd name="connsiteY80" fmla="*/ 4523391 h 4981376"/>
              <a:gd name="connsiteX81" fmla="*/ 3163198 w 4976318"/>
              <a:gd name="connsiteY81" fmla="*/ 4567307 h 4981376"/>
              <a:gd name="connsiteX82" fmla="*/ 3119281 w 4976318"/>
              <a:gd name="connsiteY82" fmla="*/ 4623771 h 4981376"/>
              <a:gd name="connsiteX83" fmla="*/ 3100460 w 4976318"/>
              <a:gd name="connsiteY83" fmla="*/ 4868448 h 4981376"/>
              <a:gd name="connsiteX84" fmla="*/ 3050270 w 4976318"/>
              <a:gd name="connsiteY84" fmla="*/ 4918639 h 4981376"/>
              <a:gd name="connsiteX85" fmla="*/ 2893425 w 4976318"/>
              <a:gd name="connsiteY85" fmla="*/ 4950007 h 4981376"/>
              <a:gd name="connsiteX86" fmla="*/ 2830688 w 4976318"/>
              <a:gd name="connsiteY86" fmla="*/ 4924912 h 4981376"/>
              <a:gd name="connsiteX87" fmla="*/ 2717760 w 4976318"/>
              <a:gd name="connsiteY87" fmla="*/ 4705330 h 4981376"/>
              <a:gd name="connsiteX88" fmla="*/ 2655022 w 4976318"/>
              <a:gd name="connsiteY88" fmla="*/ 4667688 h 4981376"/>
              <a:gd name="connsiteX89" fmla="*/ 2523273 w 4976318"/>
              <a:gd name="connsiteY89" fmla="*/ 4673961 h 4981376"/>
              <a:gd name="connsiteX90" fmla="*/ 2466809 w 4976318"/>
              <a:gd name="connsiteY90" fmla="*/ 4711604 h 4981376"/>
              <a:gd name="connsiteX91" fmla="*/ 2366428 w 4976318"/>
              <a:gd name="connsiteY91" fmla="*/ 4943734 h 4981376"/>
              <a:gd name="connsiteX92" fmla="*/ 2309964 w 4976318"/>
              <a:gd name="connsiteY92" fmla="*/ 4981376 h 4981376"/>
              <a:gd name="connsiteX93" fmla="*/ 2146846 w 4976318"/>
              <a:gd name="connsiteY93" fmla="*/ 4962555 h 4981376"/>
              <a:gd name="connsiteX94" fmla="*/ 2096656 w 4976318"/>
              <a:gd name="connsiteY94" fmla="*/ 4918639 h 4981376"/>
              <a:gd name="connsiteX95" fmla="*/ 2052740 w 4976318"/>
              <a:gd name="connsiteY95" fmla="*/ 4667688 h 4981376"/>
              <a:gd name="connsiteX96" fmla="*/ 2008823 w 4976318"/>
              <a:gd name="connsiteY96" fmla="*/ 4617497 h 4981376"/>
              <a:gd name="connsiteX97" fmla="*/ 1877074 w 4976318"/>
              <a:gd name="connsiteY97" fmla="*/ 4586129 h 4981376"/>
              <a:gd name="connsiteX98" fmla="*/ 1808063 w 4976318"/>
              <a:gd name="connsiteY98" fmla="*/ 4604950 h 4981376"/>
              <a:gd name="connsiteX99" fmla="*/ 1651218 w 4976318"/>
              <a:gd name="connsiteY99" fmla="*/ 4799437 h 4981376"/>
              <a:gd name="connsiteX100" fmla="*/ 1588481 w 4976318"/>
              <a:gd name="connsiteY100" fmla="*/ 4818258 h 4981376"/>
              <a:gd name="connsiteX101" fmla="*/ 1437910 w 4976318"/>
              <a:gd name="connsiteY101" fmla="*/ 4749247 h 4981376"/>
              <a:gd name="connsiteX102" fmla="*/ 1400267 w 4976318"/>
              <a:gd name="connsiteY102" fmla="*/ 4692783 h 4981376"/>
              <a:gd name="connsiteX103" fmla="*/ 1431636 w 4976318"/>
              <a:gd name="connsiteY103" fmla="*/ 4448106 h 4981376"/>
              <a:gd name="connsiteX104" fmla="*/ 1400267 w 4976318"/>
              <a:gd name="connsiteY104" fmla="*/ 4385368 h 4981376"/>
              <a:gd name="connsiteX105" fmla="*/ 1287339 w 4976318"/>
              <a:gd name="connsiteY105" fmla="*/ 4310083 h 4981376"/>
              <a:gd name="connsiteX106" fmla="*/ 1218328 w 4976318"/>
              <a:gd name="connsiteY106" fmla="*/ 4310083 h 4981376"/>
              <a:gd name="connsiteX107" fmla="*/ 1011293 w 4976318"/>
              <a:gd name="connsiteY107" fmla="*/ 4448106 h 4981376"/>
              <a:gd name="connsiteX108" fmla="*/ 942282 w 4976318"/>
              <a:gd name="connsiteY108" fmla="*/ 4448106 h 4981376"/>
              <a:gd name="connsiteX109" fmla="*/ 816806 w 4976318"/>
              <a:gd name="connsiteY109" fmla="*/ 4341451 h 4981376"/>
              <a:gd name="connsiteX110" fmla="*/ 804259 w 4976318"/>
              <a:gd name="connsiteY110" fmla="*/ 4272440 h 4981376"/>
              <a:gd name="connsiteX111" fmla="*/ 904639 w 4976318"/>
              <a:gd name="connsiteY111" fmla="*/ 4046584 h 4981376"/>
              <a:gd name="connsiteX112" fmla="*/ 892092 w 4976318"/>
              <a:gd name="connsiteY112" fmla="*/ 3977572 h 4981376"/>
              <a:gd name="connsiteX113" fmla="*/ 804259 w 4976318"/>
              <a:gd name="connsiteY113" fmla="*/ 3877192 h 4981376"/>
              <a:gd name="connsiteX114" fmla="*/ 735247 w 4976318"/>
              <a:gd name="connsiteY114" fmla="*/ 3858371 h 4981376"/>
              <a:gd name="connsiteX115" fmla="*/ 496844 w 4976318"/>
              <a:gd name="connsiteY115" fmla="*/ 3927382 h 4981376"/>
              <a:gd name="connsiteX116" fmla="*/ 434106 w 4976318"/>
              <a:gd name="connsiteY116" fmla="*/ 3902287 h 4981376"/>
              <a:gd name="connsiteX117" fmla="*/ 346273 w 4976318"/>
              <a:gd name="connsiteY117" fmla="*/ 3764264 h 4981376"/>
              <a:gd name="connsiteX118" fmla="*/ 352547 w 4976318"/>
              <a:gd name="connsiteY118" fmla="*/ 3695253 h 4981376"/>
              <a:gd name="connsiteX119" fmla="*/ 515665 w 4976318"/>
              <a:gd name="connsiteY119" fmla="*/ 3507039 h 4981376"/>
              <a:gd name="connsiteX120" fmla="*/ 528213 w 4976318"/>
              <a:gd name="connsiteY120" fmla="*/ 3438028 h 4981376"/>
              <a:gd name="connsiteX121" fmla="*/ 471749 w 4976318"/>
              <a:gd name="connsiteY121" fmla="*/ 3318826 h 4981376"/>
              <a:gd name="connsiteX122" fmla="*/ 415285 w 4976318"/>
              <a:gd name="connsiteY122" fmla="*/ 3281184 h 4981376"/>
              <a:gd name="connsiteX123" fmla="*/ 164334 w 4976318"/>
              <a:gd name="connsiteY123" fmla="*/ 3274910 h 4981376"/>
              <a:gd name="connsiteX124" fmla="*/ 114144 w 4976318"/>
              <a:gd name="connsiteY124" fmla="*/ 3237267 h 4981376"/>
              <a:gd name="connsiteX125" fmla="*/ 70227 w 4976318"/>
              <a:gd name="connsiteY125" fmla="*/ 3074149 h 4981376"/>
              <a:gd name="connsiteX126" fmla="*/ 89049 w 4976318"/>
              <a:gd name="connsiteY126" fmla="*/ 3011411 h 4981376"/>
              <a:gd name="connsiteX127" fmla="*/ 302357 w 4976318"/>
              <a:gd name="connsiteY127" fmla="*/ 2885936 h 4981376"/>
              <a:gd name="connsiteX128" fmla="*/ 333726 w 4976318"/>
              <a:gd name="connsiteY128" fmla="*/ 2816924 h 4981376"/>
              <a:gd name="connsiteX129" fmla="*/ 321178 w 4976318"/>
              <a:gd name="connsiteY129" fmla="*/ 2685175 h 4981376"/>
              <a:gd name="connsiteX130" fmla="*/ 277262 w 4976318"/>
              <a:gd name="connsiteY130" fmla="*/ 2634985 h 4981376"/>
              <a:gd name="connsiteX131" fmla="*/ 38858 w 4976318"/>
              <a:gd name="connsiteY131" fmla="*/ 2553426 h 4981376"/>
              <a:gd name="connsiteX132" fmla="*/ 1216 w 4976318"/>
              <a:gd name="connsiteY132" fmla="*/ 2503236 h 4981376"/>
              <a:gd name="connsiteX133" fmla="*/ 1216 w 4976318"/>
              <a:gd name="connsiteY133" fmla="*/ 2333844 h 4981376"/>
              <a:gd name="connsiteX134" fmla="*/ 45132 w 4976318"/>
              <a:gd name="connsiteY134" fmla="*/ 2283654 h 4981376"/>
              <a:gd name="connsiteX135" fmla="*/ 283536 w 4976318"/>
              <a:gd name="connsiteY135" fmla="*/ 2220916 h 4981376"/>
              <a:gd name="connsiteX136" fmla="*/ 333726 w 4976318"/>
              <a:gd name="connsiteY136" fmla="*/ 2170726 h 4981376"/>
              <a:gd name="connsiteX137" fmla="*/ 358821 w 4976318"/>
              <a:gd name="connsiteY137" fmla="*/ 2038977 h 4981376"/>
              <a:gd name="connsiteX138" fmla="*/ 333726 w 4976318"/>
              <a:gd name="connsiteY138" fmla="*/ 1969965 h 4981376"/>
              <a:gd name="connsiteX139" fmla="*/ 126691 w 4976318"/>
              <a:gd name="connsiteY139" fmla="*/ 1831942 h 4981376"/>
              <a:gd name="connsiteX140" fmla="*/ 107870 w 4976318"/>
              <a:gd name="connsiteY140" fmla="*/ 1769204 h 4981376"/>
              <a:gd name="connsiteX141" fmla="*/ 158060 w 4976318"/>
              <a:gd name="connsiteY141" fmla="*/ 1612360 h 4981376"/>
              <a:gd name="connsiteX142" fmla="*/ 214524 w 4976318"/>
              <a:gd name="connsiteY142" fmla="*/ 1574717 h 4981376"/>
              <a:gd name="connsiteX143" fmla="*/ 465475 w 4976318"/>
              <a:gd name="connsiteY143" fmla="*/ 1580991 h 4981376"/>
              <a:gd name="connsiteX144" fmla="*/ 528213 w 4976318"/>
              <a:gd name="connsiteY144" fmla="*/ 1549622 h 4981376"/>
              <a:gd name="connsiteX145" fmla="*/ 584677 w 4976318"/>
              <a:gd name="connsiteY145" fmla="*/ 1430420 h 4981376"/>
              <a:gd name="connsiteX146" fmla="*/ 578403 w 4976318"/>
              <a:gd name="connsiteY146" fmla="*/ 1361409 h 4981376"/>
              <a:gd name="connsiteX147" fmla="*/ 427833 w 4976318"/>
              <a:gd name="connsiteY147" fmla="*/ 1160648 h 4981376"/>
              <a:gd name="connsiteX148" fmla="*/ 427833 w 4976318"/>
              <a:gd name="connsiteY148" fmla="*/ 1097911 h 4981376"/>
              <a:gd name="connsiteX149" fmla="*/ 521939 w 4976318"/>
              <a:gd name="connsiteY149" fmla="*/ 959887 h 4981376"/>
              <a:gd name="connsiteX150" fmla="*/ 584677 w 4976318"/>
              <a:gd name="connsiteY150" fmla="*/ 941066 h 4981376"/>
              <a:gd name="connsiteX151" fmla="*/ 823080 w 4976318"/>
              <a:gd name="connsiteY151" fmla="*/ 1028899 h 4981376"/>
              <a:gd name="connsiteX152" fmla="*/ 892092 w 4976318"/>
              <a:gd name="connsiteY152" fmla="*/ 1010078 h 4981376"/>
              <a:gd name="connsiteX153" fmla="*/ 986198 w 4976318"/>
              <a:gd name="connsiteY153" fmla="*/ 915971 h 4981376"/>
              <a:gd name="connsiteX154" fmla="*/ 998746 w 4976318"/>
              <a:gd name="connsiteY154" fmla="*/ 846960 h 4981376"/>
              <a:gd name="connsiteX155" fmla="*/ 910913 w 4976318"/>
              <a:gd name="connsiteY155" fmla="*/ 614830 h 4981376"/>
              <a:gd name="connsiteX156" fmla="*/ 929734 w 4976318"/>
              <a:gd name="connsiteY156" fmla="*/ 552092 h 4981376"/>
              <a:gd name="connsiteX157" fmla="*/ 1061484 w 4976318"/>
              <a:gd name="connsiteY157" fmla="*/ 451712 h 4981376"/>
              <a:gd name="connsiteX158" fmla="*/ 1130495 w 4976318"/>
              <a:gd name="connsiteY158" fmla="*/ 451712 h 4981376"/>
              <a:gd name="connsiteX159" fmla="*/ 1331256 w 4976318"/>
              <a:gd name="connsiteY159" fmla="*/ 602282 h 4981376"/>
              <a:gd name="connsiteX160" fmla="*/ 1400267 w 4976318"/>
              <a:gd name="connsiteY160" fmla="*/ 608556 h 4981376"/>
              <a:gd name="connsiteX161" fmla="*/ 1519469 w 4976318"/>
              <a:gd name="connsiteY161" fmla="*/ 539545 h 4981376"/>
              <a:gd name="connsiteX162" fmla="*/ 1550838 w 4976318"/>
              <a:gd name="connsiteY162" fmla="*/ 483081 h 4981376"/>
              <a:gd name="connsiteX163" fmla="*/ 1538290 w 4976318"/>
              <a:gd name="connsiteY163" fmla="*/ 232130 h 4981376"/>
              <a:gd name="connsiteX164" fmla="*/ 1569659 w 4976318"/>
              <a:gd name="connsiteY164" fmla="*/ 175666 h 4981376"/>
              <a:gd name="connsiteX165" fmla="*/ 1726504 w 4976318"/>
              <a:gd name="connsiteY165" fmla="*/ 119202 h 4981376"/>
              <a:gd name="connsiteX166" fmla="*/ 1789241 w 4976318"/>
              <a:gd name="connsiteY166" fmla="*/ 138023 h 4981376"/>
              <a:gd name="connsiteX167" fmla="*/ 1939812 w 4976318"/>
              <a:gd name="connsiteY167" fmla="*/ 345058 h 4981376"/>
              <a:gd name="connsiteX168" fmla="*/ 2002550 w 4976318"/>
              <a:gd name="connsiteY168" fmla="*/ 370153 h 4981376"/>
              <a:gd name="connsiteX169" fmla="*/ 2134299 w 4976318"/>
              <a:gd name="connsiteY169" fmla="*/ 338784 h 4981376"/>
              <a:gd name="connsiteX170" fmla="*/ 2184489 w 4976318"/>
              <a:gd name="connsiteY170" fmla="*/ 294868 h 4981376"/>
              <a:gd name="connsiteX171" fmla="*/ 2247227 w 4976318"/>
              <a:gd name="connsiteY171" fmla="*/ 50190 h 4981376"/>
              <a:gd name="connsiteX172" fmla="*/ 2297417 w 4976318"/>
              <a:gd name="connsiteY172" fmla="*/ 6274 h 4981376"/>
              <a:gd name="connsiteX173" fmla="*/ 2460535 w 4976318"/>
              <a:gd name="connsiteY173" fmla="*/ 0 h 4981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Lst>
            <a:rect l="l" t="t" r="r" b="b"/>
            <a:pathLst>
              <a:path w="4976318" h="4981376">
                <a:moveTo>
                  <a:pt x="2485624" y="578679"/>
                </a:moveTo>
                <a:cubicBezTo>
                  <a:pt x="1429647" y="578679"/>
                  <a:pt x="573608" y="1434718"/>
                  <a:pt x="573608" y="2490695"/>
                </a:cubicBezTo>
                <a:cubicBezTo>
                  <a:pt x="573608" y="3546672"/>
                  <a:pt x="1429647" y="4402711"/>
                  <a:pt x="2485624" y="4402711"/>
                </a:cubicBezTo>
                <a:cubicBezTo>
                  <a:pt x="3541601" y="4402711"/>
                  <a:pt x="4397640" y="3546672"/>
                  <a:pt x="4397640" y="2490695"/>
                </a:cubicBezTo>
                <a:cubicBezTo>
                  <a:pt x="4397640" y="1434718"/>
                  <a:pt x="3541601" y="578679"/>
                  <a:pt x="2485624" y="578679"/>
                </a:cubicBezTo>
                <a:close/>
                <a:moveTo>
                  <a:pt x="2460535" y="0"/>
                </a:moveTo>
                <a:cubicBezTo>
                  <a:pt x="2485630" y="0"/>
                  <a:pt x="2510725" y="18821"/>
                  <a:pt x="2516999" y="37643"/>
                </a:cubicBezTo>
                <a:cubicBezTo>
                  <a:pt x="2516999" y="37643"/>
                  <a:pt x="2516999" y="37643"/>
                  <a:pt x="2598558" y="276046"/>
                </a:cubicBezTo>
                <a:cubicBezTo>
                  <a:pt x="2604832" y="294868"/>
                  <a:pt x="2629927" y="313689"/>
                  <a:pt x="2648748" y="319963"/>
                </a:cubicBezTo>
                <a:cubicBezTo>
                  <a:pt x="2648748" y="319963"/>
                  <a:pt x="2648748" y="319963"/>
                  <a:pt x="2786771" y="332510"/>
                </a:cubicBezTo>
                <a:cubicBezTo>
                  <a:pt x="2805593" y="332510"/>
                  <a:pt x="2836961" y="319963"/>
                  <a:pt x="2849509" y="301141"/>
                </a:cubicBezTo>
                <a:cubicBezTo>
                  <a:pt x="2849509" y="301141"/>
                  <a:pt x="2849509" y="301141"/>
                  <a:pt x="2974984" y="87833"/>
                </a:cubicBezTo>
                <a:cubicBezTo>
                  <a:pt x="2987532" y="69012"/>
                  <a:pt x="3012627" y="56464"/>
                  <a:pt x="3037722" y="62738"/>
                </a:cubicBezTo>
                <a:cubicBezTo>
                  <a:pt x="3037722" y="62738"/>
                  <a:pt x="3037722" y="62738"/>
                  <a:pt x="3194567" y="100380"/>
                </a:cubicBezTo>
                <a:cubicBezTo>
                  <a:pt x="3219662" y="106654"/>
                  <a:pt x="3238483" y="131749"/>
                  <a:pt x="3238483" y="156845"/>
                </a:cubicBezTo>
                <a:cubicBezTo>
                  <a:pt x="3238483" y="156845"/>
                  <a:pt x="3238483" y="156845"/>
                  <a:pt x="3244757" y="407795"/>
                </a:cubicBezTo>
                <a:cubicBezTo>
                  <a:pt x="3244757" y="426617"/>
                  <a:pt x="3263578" y="451712"/>
                  <a:pt x="3282399" y="464259"/>
                </a:cubicBezTo>
                <a:cubicBezTo>
                  <a:pt x="3282399" y="464259"/>
                  <a:pt x="3282399" y="464259"/>
                  <a:pt x="3407875" y="514450"/>
                </a:cubicBezTo>
                <a:cubicBezTo>
                  <a:pt x="3432970" y="526997"/>
                  <a:pt x="3458065" y="520723"/>
                  <a:pt x="3476886" y="501902"/>
                </a:cubicBezTo>
                <a:cubicBezTo>
                  <a:pt x="3476886" y="501902"/>
                  <a:pt x="3476886" y="501902"/>
                  <a:pt x="3665100" y="338784"/>
                </a:cubicBezTo>
                <a:cubicBezTo>
                  <a:pt x="3677647" y="319963"/>
                  <a:pt x="3709016" y="319963"/>
                  <a:pt x="3727837" y="332510"/>
                </a:cubicBezTo>
                <a:cubicBezTo>
                  <a:pt x="3727837" y="332510"/>
                  <a:pt x="3727837" y="332510"/>
                  <a:pt x="3872134" y="420343"/>
                </a:cubicBezTo>
                <a:cubicBezTo>
                  <a:pt x="3890955" y="432890"/>
                  <a:pt x="3903503" y="457986"/>
                  <a:pt x="3897229" y="476807"/>
                </a:cubicBezTo>
                <a:cubicBezTo>
                  <a:pt x="3897229" y="476807"/>
                  <a:pt x="3897229" y="476807"/>
                  <a:pt x="3828218" y="721484"/>
                </a:cubicBezTo>
                <a:cubicBezTo>
                  <a:pt x="3821944" y="740305"/>
                  <a:pt x="3828218" y="771674"/>
                  <a:pt x="3847039" y="784222"/>
                </a:cubicBezTo>
                <a:cubicBezTo>
                  <a:pt x="3847039" y="784222"/>
                  <a:pt x="3847039" y="784222"/>
                  <a:pt x="3953693" y="872055"/>
                </a:cubicBezTo>
                <a:cubicBezTo>
                  <a:pt x="3966241" y="890876"/>
                  <a:pt x="3997609" y="890876"/>
                  <a:pt x="4022705" y="884602"/>
                </a:cubicBezTo>
                <a:cubicBezTo>
                  <a:pt x="4022705" y="884602"/>
                  <a:pt x="4022705" y="884602"/>
                  <a:pt x="4248561" y="777948"/>
                </a:cubicBezTo>
                <a:cubicBezTo>
                  <a:pt x="4267382" y="771674"/>
                  <a:pt x="4298751" y="777948"/>
                  <a:pt x="4311298" y="790496"/>
                </a:cubicBezTo>
                <a:cubicBezTo>
                  <a:pt x="4311298" y="790496"/>
                  <a:pt x="4311298" y="790496"/>
                  <a:pt x="4417952" y="915971"/>
                </a:cubicBezTo>
                <a:cubicBezTo>
                  <a:pt x="4436774" y="934792"/>
                  <a:pt x="4436774" y="966161"/>
                  <a:pt x="4424226" y="984983"/>
                </a:cubicBezTo>
                <a:cubicBezTo>
                  <a:pt x="4424226" y="984983"/>
                  <a:pt x="4424226" y="984983"/>
                  <a:pt x="4292477" y="1192017"/>
                </a:cubicBezTo>
                <a:cubicBezTo>
                  <a:pt x="4279929" y="1210838"/>
                  <a:pt x="4279929" y="1242207"/>
                  <a:pt x="4292477" y="1261029"/>
                </a:cubicBezTo>
                <a:cubicBezTo>
                  <a:pt x="4292477" y="1261029"/>
                  <a:pt x="4292477" y="1261029"/>
                  <a:pt x="4361488" y="1373957"/>
                </a:cubicBezTo>
                <a:cubicBezTo>
                  <a:pt x="4374036" y="1392778"/>
                  <a:pt x="4405405" y="1411599"/>
                  <a:pt x="4424226" y="1405325"/>
                </a:cubicBezTo>
                <a:cubicBezTo>
                  <a:pt x="4424226" y="1405325"/>
                  <a:pt x="4424226" y="1405325"/>
                  <a:pt x="4675177" y="1373957"/>
                </a:cubicBezTo>
                <a:cubicBezTo>
                  <a:pt x="4693998" y="1367683"/>
                  <a:pt x="4725367" y="1386504"/>
                  <a:pt x="4731641" y="1405325"/>
                </a:cubicBezTo>
                <a:cubicBezTo>
                  <a:pt x="4731641" y="1405325"/>
                  <a:pt x="4731641" y="1405325"/>
                  <a:pt x="4800653" y="1555896"/>
                </a:cubicBezTo>
                <a:cubicBezTo>
                  <a:pt x="4806926" y="1574717"/>
                  <a:pt x="4800653" y="1606086"/>
                  <a:pt x="4781831" y="1618634"/>
                </a:cubicBezTo>
                <a:cubicBezTo>
                  <a:pt x="4781831" y="1618634"/>
                  <a:pt x="4781831" y="1618634"/>
                  <a:pt x="4593618" y="1781752"/>
                </a:cubicBezTo>
                <a:cubicBezTo>
                  <a:pt x="4574797" y="1794299"/>
                  <a:pt x="4568523" y="1825668"/>
                  <a:pt x="4574797" y="1850763"/>
                </a:cubicBezTo>
                <a:cubicBezTo>
                  <a:pt x="4574797" y="1850763"/>
                  <a:pt x="4574797" y="1850763"/>
                  <a:pt x="4606166" y="1976239"/>
                </a:cubicBezTo>
                <a:cubicBezTo>
                  <a:pt x="4612439" y="2001334"/>
                  <a:pt x="4637534" y="2020155"/>
                  <a:pt x="4662630" y="2026429"/>
                </a:cubicBezTo>
                <a:cubicBezTo>
                  <a:pt x="4662630" y="2026429"/>
                  <a:pt x="4662630" y="2026429"/>
                  <a:pt x="4907307" y="2064072"/>
                </a:cubicBezTo>
                <a:cubicBezTo>
                  <a:pt x="4932402" y="2070345"/>
                  <a:pt x="4951223" y="2089167"/>
                  <a:pt x="4951223" y="2114262"/>
                </a:cubicBezTo>
                <a:lnTo>
                  <a:pt x="4976318" y="2277380"/>
                </a:lnTo>
                <a:cubicBezTo>
                  <a:pt x="4976318" y="2302475"/>
                  <a:pt x="4963771" y="2327570"/>
                  <a:pt x="4938676" y="2333844"/>
                </a:cubicBezTo>
                <a:cubicBezTo>
                  <a:pt x="4938676" y="2333844"/>
                  <a:pt x="4938676" y="2333844"/>
                  <a:pt x="4712820" y="2434224"/>
                </a:cubicBezTo>
                <a:cubicBezTo>
                  <a:pt x="4687725" y="2440498"/>
                  <a:pt x="4668903" y="2465593"/>
                  <a:pt x="4668903" y="2490688"/>
                </a:cubicBezTo>
                <a:cubicBezTo>
                  <a:pt x="4668903" y="2490688"/>
                  <a:pt x="4668903" y="2490688"/>
                  <a:pt x="4668903" y="2628711"/>
                </a:cubicBezTo>
                <a:cubicBezTo>
                  <a:pt x="4668903" y="2647532"/>
                  <a:pt x="4681451" y="2672628"/>
                  <a:pt x="4700272" y="2685175"/>
                </a:cubicBezTo>
                <a:cubicBezTo>
                  <a:pt x="4700272" y="2685175"/>
                  <a:pt x="4700272" y="2685175"/>
                  <a:pt x="4926128" y="2798103"/>
                </a:cubicBezTo>
                <a:cubicBezTo>
                  <a:pt x="4944949" y="2804377"/>
                  <a:pt x="4957497" y="2835746"/>
                  <a:pt x="4957497" y="2854567"/>
                </a:cubicBezTo>
                <a:cubicBezTo>
                  <a:pt x="4957497" y="2854567"/>
                  <a:pt x="4957497" y="2854567"/>
                  <a:pt x="4926128" y="3017685"/>
                </a:cubicBezTo>
                <a:cubicBezTo>
                  <a:pt x="4919854" y="3042780"/>
                  <a:pt x="4901033" y="3061601"/>
                  <a:pt x="4875938" y="3061601"/>
                </a:cubicBezTo>
                <a:cubicBezTo>
                  <a:pt x="4875938" y="3061601"/>
                  <a:pt x="4875938" y="3061601"/>
                  <a:pt x="4631261" y="3092970"/>
                </a:cubicBezTo>
                <a:cubicBezTo>
                  <a:pt x="4606166" y="3092970"/>
                  <a:pt x="4581071" y="3111792"/>
                  <a:pt x="4574797" y="3136887"/>
                </a:cubicBezTo>
                <a:cubicBezTo>
                  <a:pt x="4574797" y="3136887"/>
                  <a:pt x="4574797" y="3136887"/>
                  <a:pt x="4530880" y="3262362"/>
                </a:cubicBezTo>
                <a:cubicBezTo>
                  <a:pt x="4524607" y="3281184"/>
                  <a:pt x="4530880" y="3312552"/>
                  <a:pt x="4549702" y="3331374"/>
                </a:cubicBezTo>
                <a:cubicBezTo>
                  <a:pt x="4549702" y="3331374"/>
                  <a:pt x="4549702" y="3331374"/>
                  <a:pt x="4725367" y="3500766"/>
                </a:cubicBezTo>
                <a:cubicBezTo>
                  <a:pt x="4744189" y="3519587"/>
                  <a:pt x="4750462" y="3544682"/>
                  <a:pt x="4737915" y="3569777"/>
                </a:cubicBezTo>
                <a:cubicBezTo>
                  <a:pt x="4737915" y="3569777"/>
                  <a:pt x="4737915" y="3569777"/>
                  <a:pt x="4662630" y="3714074"/>
                </a:cubicBezTo>
                <a:cubicBezTo>
                  <a:pt x="4650082" y="3732895"/>
                  <a:pt x="4624987" y="3745443"/>
                  <a:pt x="4606166" y="3745443"/>
                </a:cubicBezTo>
                <a:cubicBezTo>
                  <a:pt x="4606166" y="3745443"/>
                  <a:pt x="4606166" y="3745443"/>
                  <a:pt x="4355215" y="3695253"/>
                </a:cubicBezTo>
                <a:cubicBezTo>
                  <a:pt x="4336393" y="3688979"/>
                  <a:pt x="4305025" y="3701526"/>
                  <a:pt x="4292477" y="3720348"/>
                </a:cubicBezTo>
                <a:cubicBezTo>
                  <a:pt x="4292477" y="3720348"/>
                  <a:pt x="4292477" y="3720348"/>
                  <a:pt x="4217192" y="3827002"/>
                </a:cubicBezTo>
                <a:cubicBezTo>
                  <a:pt x="4198370" y="3845823"/>
                  <a:pt x="4198370" y="3877192"/>
                  <a:pt x="4210918" y="3896013"/>
                </a:cubicBezTo>
                <a:cubicBezTo>
                  <a:pt x="4210918" y="3896013"/>
                  <a:pt x="4210918" y="3896013"/>
                  <a:pt x="4330120" y="4115595"/>
                </a:cubicBezTo>
                <a:cubicBezTo>
                  <a:pt x="4342667" y="4134417"/>
                  <a:pt x="4336393" y="4165786"/>
                  <a:pt x="4323846" y="4184607"/>
                </a:cubicBezTo>
                <a:cubicBezTo>
                  <a:pt x="4323846" y="4184607"/>
                  <a:pt x="4323846" y="4184607"/>
                  <a:pt x="4204644" y="4297535"/>
                </a:cubicBezTo>
                <a:cubicBezTo>
                  <a:pt x="4192097" y="4316356"/>
                  <a:pt x="4160728" y="4322630"/>
                  <a:pt x="4141906" y="4310083"/>
                </a:cubicBezTo>
                <a:cubicBezTo>
                  <a:pt x="4141906" y="4310083"/>
                  <a:pt x="4141906" y="4310083"/>
                  <a:pt x="3922324" y="4190881"/>
                </a:cubicBezTo>
                <a:cubicBezTo>
                  <a:pt x="3903503" y="4178333"/>
                  <a:pt x="3872134" y="4184607"/>
                  <a:pt x="3853313" y="4197155"/>
                </a:cubicBezTo>
                <a:cubicBezTo>
                  <a:pt x="3853313" y="4197155"/>
                  <a:pt x="3853313" y="4197155"/>
                  <a:pt x="3746659" y="4278714"/>
                </a:cubicBezTo>
                <a:cubicBezTo>
                  <a:pt x="3727837" y="4291261"/>
                  <a:pt x="3715290" y="4322630"/>
                  <a:pt x="3721563" y="4341451"/>
                </a:cubicBezTo>
                <a:cubicBezTo>
                  <a:pt x="3721563" y="4341451"/>
                  <a:pt x="3721563" y="4341451"/>
                  <a:pt x="3771754" y="4586129"/>
                </a:cubicBezTo>
                <a:cubicBezTo>
                  <a:pt x="3778027" y="4611224"/>
                  <a:pt x="3765480" y="4636319"/>
                  <a:pt x="3740385" y="4648866"/>
                </a:cubicBezTo>
                <a:cubicBezTo>
                  <a:pt x="3740385" y="4648866"/>
                  <a:pt x="3740385" y="4648866"/>
                  <a:pt x="3596088" y="4724152"/>
                </a:cubicBezTo>
                <a:cubicBezTo>
                  <a:pt x="3577267" y="4736699"/>
                  <a:pt x="3545898" y="4730425"/>
                  <a:pt x="3533350" y="4717878"/>
                </a:cubicBezTo>
                <a:cubicBezTo>
                  <a:pt x="3533350" y="4717878"/>
                  <a:pt x="3533350" y="4717878"/>
                  <a:pt x="3357685" y="4535938"/>
                </a:cubicBezTo>
                <a:cubicBezTo>
                  <a:pt x="3338863" y="4523391"/>
                  <a:pt x="3307494" y="4517117"/>
                  <a:pt x="3288673" y="4523391"/>
                </a:cubicBezTo>
                <a:cubicBezTo>
                  <a:pt x="3288673" y="4523391"/>
                  <a:pt x="3288673" y="4523391"/>
                  <a:pt x="3163198" y="4567307"/>
                </a:cubicBezTo>
                <a:cubicBezTo>
                  <a:pt x="3138103" y="4573581"/>
                  <a:pt x="3119281" y="4598676"/>
                  <a:pt x="3119281" y="4623771"/>
                </a:cubicBezTo>
                <a:cubicBezTo>
                  <a:pt x="3119281" y="4623771"/>
                  <a:pt x="3119281" y="4623771"/>
                  <a:pt x="3100460" y="4868448"/>
                </a:cubicBezTo>
                <a:cubicBezTo>
                  <a:pt x="3094186" y="4893543"/>
                  <a:pt x="3075365" y="4918639"/>
                  <a:pt x="3050270" y="4918639"/>
                </a:cubicBezTo>
                <a:cubicBezTo>
                  <a:pt x="3050270" y="4918639"/>
                  <a:pt x="3050270" y="4918639"/>
                  <a:pt x="2893425" y="4950007"/>
                </a:cubicBezTo>
                <a:cubicBezTo>
                  <a:pt x="2868330" y="4956281"/>
                  <a:pt x="2843235" y="4943734"/>
                  <a:pt x="2830688" y="4924912"/>
                </a:cubicBezTo>
                <a:cubicBezTo>
                  <a:pt x="2830688" y="4924912"/>
                  <a:pt x="2830688" y="4924912"/>
                  <a:pt x="2717760" y="4705330"/>
                </a:cubicBezTo>
                <a:cubicBezTo>
                  <a:pt x="2705212" y="4680235"/>
                  <a:pt x="2680117" y="4667688"/>
                  <a:pt x="2655022" y="4667688"/>
                </a:cubicBezTo>
                <a:cubicBezTo>
                  <a:pt x="2655022" y="4667688"/>
                  <a:pt x="2655022" y="4667688"/>
                  <a:pt x="2523273" y="4673961"/>
                </a:cubicBezTo>
                <a:cubicBezTo>
                  <a:pt x="2498178" y="4673961"/>
                  <a:pt x="2473083" y="4692783"/>
                  <a:pt x="2466809" y="4711604"/>
                </a:cubicBezTo>
                <a:cubicBezTo>
                  <a:pt x="2466809" y="4711604"/>
                  <a:pt x="2466809" y="4711604"/>
                  <a:pt x="2366428" y="4943734"/>
                </a:cubicBezTo>
                <a:cubicBezTo>
                  <a:pt x="2360155" y="4968829"/>
                  <a:pt x="2335060" y="4981376"/>
                  <a:pt x="2309964" y="4981376"/>
                </a:cubicBezTo>
                <a:cubicBezTo>
                  <a:pt x="2309964" y="4981376"/>
                  <a:pt x="2309964" y="4981376"/>
                  <a:pt x="2146846" y="4962555"/>
                </a:cubicBezTo>
                <a:cubicBezTo>
                  <a:pt x="2128025" y="4956281"/>
                  <a:pt x="2102930" y="4937460"/>
                  <a:pt x="2096656" y="4918639"/>
                </a:cubicBezTo>
                <a:cubicBezTo>
                  <a:pt x="2096656" y="4918639"/>
                  <a:pt x="2096656" y="4918639"/>
                  <a:pt x="2052740" y="4667688"/>
                </a:cubicBezTo>
                <a:cubicBezTo>
                  <a:pt x="2052740" y="4648866"/>
                  <a:pt x="2027645" y="4623771"/>
                  <a:pt x="2008823" y="4617497"/>
                </a:cubicBezTo>
                <a:cubicBezTo>
                  <a:pt x="2008823" y="4617497"/>
                  <a:pt x="2008823" y="4617497"/>
                  <a:pt x="1877074" y="4586129"/>
                </a:cubicBezTo>
                <a:cubicBezTo>
                  <a:pt x="1851979" y="4579855"/>
                  <a:pt x="1826884" y="4592402"/>
                  <a:pt x="1808063" y="4604950"/>
                </a:cubicBezTo>
                <a:cubicBezTo>
                  <a:pt x="1808063" y="4604950"/>
                  <a:pt x="1808063" y="4604950"/>
                  <a:pt x="1651218" y="4799437"/>
                </a:cubicBezTo>
                <a:cubicBezTo>
                  <a:pt x="1638671" y="4818258"/>
                  <a:pt x="1607302" y="4824532"/>
                  <a:pt x="1588481" y="4818258"/>
                </a:cubicBezTo>
                <a:cubicBezTo>
                  <a:pt x="1588481" y="4818258"/>
                  <a:pt x="1588481" y="4818258"/>
                  <a:pt x="1437910" y="4749247"/>
                </a:cubicBezTo>
                <a:cubicBezTo>
                  <a:pt x="1412815" y="4742973"/>
                  <a:pt x="1400267" y="4717878"/>
                  <a:pt x="1400267" y="4692783"/>
                </a:cubicBezTo>
                <a:cubicBezTo>
                  <a:pt x="1400267" y="4692783"/>
                  <a:pt x="1400267" y="4692783"/>
                  <a:pt x="1431636" y="4448106"/>
                </a:cubicBezTo>
                <a:cubicBezTo>
                  <a:pt x="1437910" y="4423010"/>
                  <a:pt x="1419089" y="4391642"/>
                  <a:pt x="1400267" y="4385368"/>
                </a:cubicBezTo>
                <a:cubicBezTo>
                  <a:pt x="1400267" y="4385368"/>
                  <a:pt x="1400267" y="4385368"/>
                  <a:pt x="1287339" y="4310083"/>
                </a:cubicBezTo>
                <a:cubicBezTo>
                  <a:pt x="1268518" y="4297535"/>
                  <a:pt x="1237149" y="4297535"/>
                  <a:pt x="1218328" y="4310083"/>
                </a:cubicBezTo>
                <a:cubicBezTo>
                  <a:pt x="1218328" y="4310083"/>
                  <a:pt x="1218328" y="4310083"/>
                  <a:pt x="1011293" y="4448106"/>
                </a:cubicBezTo>
                <a:cubicBezTo>
                  <a:pt x="992472" y="4460653"/>
                  <a:pt x="961103" y="4460653"/>
                  <a:pt x="942282" y="4448106"/>
                </a:cubicBezTo>
                <a:cubicBezTo>
                  <a:pt x="942282" y="4448106"/>
                  <a:pt x="942282" y="4448106"/>
                  <a:pt x="816806" y="4341451"/>
                </a:cubicBezTo>
                <a:cubicBezTo>
                  <a:pt x="797985" y="4322630"/>
                  <a:pt x="791711" y="4297535"/>
                  <a:pt x="804259" y="4272440"/>
                </a:cubicBezTo>
                <a:cubicBezTo>
                  <a:pt x="804259" y="4272440"/>
                  <a:pt x="804259" y="4272440"/>
                  <a:pt x="904639" y="4046584"/>
                </a:cubicBezTo>
                <a:cubicBezTo>
                  <a:pt x="910913" y="4027763"/>
                  <a:pt x="910913" y="3996394"/>
                  <a:pt x="892092" y="3977572"/>
                </a:cubicBezTo>
                <a:cubicBezTo>
                  <a:pt x="892092" y="3977572"/>
                  <a:pt x="892092" y="3977572"/>
                  <a:pt x="804259" y="3877192"/>
                </a:cubicBezTo>
                <a:cubicBezTo>
                  <a:pt x="791711" y="3858371"/>
                  <a:pt x="760342" y="3852097"/>
                  <a:pt x="735247" y="3858371"/>
                </a:cubicBezTo>
                <a:cubicBezTo>
                  <a:pt x="735247" y="3858371"/>
                  <a:pt x="735247" y="3858371"/>
                  <a:pt x="496844" y="3927382"/>
                </a:cubicBezTo>
                <a:cubicBezTo>
                  <a:pt x="478023" y="3933656"/>
                  <a:pt x="446654" y="3921108"/>
                  <a:pt x="434106" y="3902287"/>
                </a:cubicBezTo>
                <a:cubicBezTo>
                  <a:pt x="434106" y="3902287"/>
                  <a:pt x="434106" y="3902287"/>
                  <a:pt x="346273" y="3764264"/>
                </a:cubicBezTo>
                <a:cubicBezTo>
                  <a:pt x="333726" y="3745443"/>
                  <a:pt x="340000" y="3714074"/>
                  <a:pt x="352547" y="3695253"/>
                </a:cubicBezTo>
                <a:cubicBezTo>
                  <a:pt x="352547" y="3695253"/>
                  <a:pt x="352547" y="3695253"/>
                  <a:pt x="515665" y="3507039"/>
                </a:cubicBezTo>
                <a:cubicBezTo>
                  <a:pt x="534487" y="3494492"/>
                  <a:pt x="534487" y="3463123"/>
                  <a:pt x="528213" y="3438028"/>
                </a:cubicBezTo>
                <a:cubicBezTo>
                  <a:pt x="528213" y="3438028"/>
                  <a:pt x="528213" y="3438028"/>
                  <a:pt x="471749" y="3318826"/>
                </a:cubicBezTo>
                <a:cubicBezTo>
                  <a:pt x="465475" y="3300005"/>
                  <a:pt x="434106" y="3281184"/>
                  <a:pt x="415285" y="3281184"/>
                </a:cubicBezTo>
                <a:cubicBezTo>
                  <a:pt x="415285" y="3281184"/>
                  <a:pt x="415285" y="3281184"/>
                  <a:pt x="164334" y="3274910"/>
                </a:cubicBezTo>
                <a:cubicBezTo>
                  <a:pt x="139239" y="3274910"/>
                  <a:pt x="120418" y="3256088"/>
                  <a:pt x="114144" y="3237267"/>
                </a:cubicBezTo>
                <a:cubicBezTo>
                  <a:pt x="114144" y="3237267"/>
                  <a:pt x="114144" y="3237267"/>
                  <a:pt x="70227" y="3074149"/>
                </a:cubicBezTo>
                <a:cubicBezTo>
                  <a:pt x="63954" y="3055328"/>
                  <a:pt x="70227" y="3023959"/>
                  <a:pt x="89049" y="3011411"/>
                </a:cubicBezTo>
                <a:cubicBezTo>
                  <a:pt x="89049" y="3011411"/>
                  <a:pt x="89049" y="3011411"/>
                  <a:pt x="302357" y="2885936"/>
                </a:cubicBezTo>
                <a:cubicBezTo>
                  <a:pt x="321178" y="2873388"/>
                  <a:pt x="340000" y="2842019"/>
                  <a:pt x="333726" y="2816924"/>
                </a:cubicBezTo>
                <a:cubicBezTo>
                  <a:pt x="333726" y="2816924"/>
                  <a:pt x="333726" y="2816924"/>
                  <a:pt x="321178" y="2685175"/>
                </a:cubicBezTo>
                <a:cubicBezTo>
                  <a:pt x="314905" y="2666354"/>
                  <a:pt x="296083" y="2641259"/>
                  <a:pt x="277262" y="2634985"/>
                </a:cubicBezTo>
                <a:cubicBezTo>
                  <a:pt x="277262" y="2634985"/>
                  <a:pt x="277262" y="2634985"/>
                  <a:pt x="38858" y="2553426"/>
                </a:cubicBezTo>
                <a:cubicBezTo>
                  <a:pt x="13764" y="2547152"/>
                  <a:pt x="-5058" y="2522057"/>
                  <a:pt x="1216" y="2503236"/>
                </a:cubicBezTo>
                <a:cubicBezTo>
                  <a:pt x="1216" y="2503236"/>
                  <a:pt x="1216" y="2503236"/>
                  <a:pt x="1216" y="2333844"/>
                </a:cubicBezTo>
                <a:cubicBezTo>
                  <a:pt x="1216" y="2315022"/>
                  <a:pt x="20037" y="2289927"/>
                  <a:pt x="45132" y="2283654"/>
                </a:cubicBezTo>
                <a:cubicBezTo>
                  <a:pt x="45132" y="2283654"/>
                  <a:pt x="45132" y="2283654"/>
                  <a:pt x="283536" y="2220916"/>
                </a:cubicBezTo>
                <a:cubicBezTo>
                  <a:pt x="308631" y="2214642"/>
                  <a:pt x="327452" y="2189547"/>
                  <a:pt x="333726" y="2170726"/>
                </a:cubicBezTo>
                <a:cubicBezTo>
                  <a:pt x="333726" y="2170726"/>
                  <a:pt x="333726" y="2170726"/>
                  <a:pt x="358821" y="2038977"/>
                </a:cubicBezTo>
                <a:cubicBezTo>
                  <a:pt x="365095" y="2013881"/>
                  <a:pt x="352547" y="1988786"/>
                  <a:pt x="333726" y="1969965"/>
                </a:cubicBezTo>
                <a:cubicBezTo>
                  <a:pt x="333726" y="1969965"/>
                  <a:pt x="333726" y="1969965"/>
                  <a:pt x="126691" y="1831942"/>
                </a:cubicBezTo>
                <a:cubicBezTo>
                  <a:pt x="107870" y="1819394"/>
                  <a:pt x="101596" y="1788026"/>
                  <a:pt x="107870" y="1769204"/>
                </a:cubicBezTo>
                <a:cubicBezTo>
                  <a:pt x="107870" y="1769204"/>
                  <a:pt x="107870" y="1769204"/>
                  <a:pt x="158060" y="1612360"/>
                </a:cubicBezTo>
                <a:cubicBezTo>
                  <a:pt x="170608" y="1587265"/>
                  <a:pt x="189429" y="1568444"/>
                  <a:pt x="214524" y="1574717"/>
                </a:cubicBezTo>
                <a:cubicBezTo>
                  <a:pt x="214524" y="1574717"/>
                  <a:pt x="214524" y="1574717"/>
                  <a:pt x="465475" y="1580991"/>
                </a:cubicBezTo>
                <a:cubicBezTo>
                  <a:pt x="484296" y="1587265"/>
                  <a:pt x="515665" y="1568444"/>
                  <a:pt x="528213" y="1549622"/>
                </a:cubicBezTo>
                <a:cubicBezTo>
                  <a:pt x="528213" y="1549622"/>
                  <a:pt x="528213" y="1549622"/>
                  <a:pt x="584677" y="1430420"/>
                </a:cubicBezTo>
                <a:cubicBezTo>
                  <a:pt x="597224" y="1411599"/>
                  <a:pt x="597224" y="1380230"/>
                  <a:pt x="578403" y="1361409"/>
                </a:cubicBezTo>
                <a:cubicBezTo>
                  <a:pt x="578403" y="1361409"/>
                  <a:pt x="578403" y="1361409"/>
                  <a:pt x="427833" y="1160648"/>
                </a:cubicBezTo>
                <a:cubicBezTo>
                  <a:pt x="415285" y="1141827"/>
                  <a:pt x="415285" y="1116732"/>
                  <a:pt x="427833" y="1097911"/>
                </a:cubicBezTo>
                <a:cubicBezTo>
                  <a:pt x="427833" y="1097911"/>
                  <a:pt x="427833" y="1097911"/>
                  <a:pt x="521939" y="959887"/>
                </a:cubicBezTo>
                <a:cubicBezTo>
                  <a:pt x="534487" y="941066"/>
                  <a:pt x="565856" y="934792"/>
                  <a:pt x="584677" y="941066"/>
                </a:cubicBezTo>
                <a:cubicBezTo>
                  <a:pt x="584677" y="941066"/>
                  <a:pt x="584677" y="941066"/>
                  <a:pt x="823080" y="1028899"/>
                </a:cubicBezTo>
                <a:cubicBezTo>
                  <a:pt x="841902" y="1035173"/>
                  <a:pt x="873270" y="1028899"/>
                  <a:pt x="892092" y="1010078"/>
                </a:cubicBezTo>
                <a:cubicBezTo>
                  <a:pt x="892092" y="1010078"/>
                  <a:pt x="892092" y="1010078"/>
                  <a:pt x="986198" y="915971"/>
                </a:cubicBezTo>
                <a:cubicBezTo>
                  <a:pt x="998746" y="897150"/>
                  <a:pt x="1005020" y="865781"/>
                  <a:pt x="998746" y="846960"/>
                </a:cubicBezTo>
                <a:cubicBezTo>
                  <a:pt x="998746" y="846960"/>
                  <a:pt x="998746" y="846960"/>
                  <a:pt x="910913" y="614830"/>
                </a:cubicBezTo>
                <a:cubicBezTo>
                  <a:pt x="904639" y="589735"/>
                  <a:pt x="910913" y="564640"/>
                  <a:pt x="929734" y="552092"/>
                </a:cubicBezTo>
                <a:cubicBezTo>
                  <a:pt x="929734" y="552092"/>
                  <a:pt x="929734" y="552092"/>
                  <a:pt x="1061484" y="451712"/>
                </a:cubicBezTo>
                <a:cubicBezTo>
                  <a:pt x="1080305" y="439164"/>
                  <a:pt x="1111674" y="439164"/>
                  <a:pt x="1130495" y="451712"/>
                </a:cubicBezTo>
                <a:cubicBezTo>
                  <a:pt x="1130495" y="451712"/>
                  <a:pt x="1130495" y="451712"/>
                  <a:pt x="1331256" y="602282"/>
                </a:cubicBezTo>
                <a:cubicBezTo>
                  <a:pt x="1350077" y="614830"/>
                  <a:pt x="1381446" y="614830"/>
                  <a:pt x="1400267" y="608556"/>
                </a:cubicBezTo>
                <a:cubicBezTo>
                  <a:pt x="1400267" y="608556"/>
                  <a:pt x="1400267" y="608556"/>
                  <a:pt x="1519469" y="539545"/>
                </a:cubicBezTo>
                <a:cubicBezTo>
                  <a:pt x="1538290" y="533271"/>
                  <a:pt x="1550838" y="501902"/>
                  <a:pt x="1550838" y="483081"/>
                </a:cubicBezTo>
                <a:cubicBezTo>
                  <a:pt x="1550838" y="483081"/>
                  <a:pt x="1550838" y="483081"/>
                  <a:pt x="1538290" y="232130"/>
                </a:cubicBezTo>
                <a:cubicBezTo>
                  <a:pt x="1532017" y="207035"/>
                  <a:pt x="1550838" y="181939"/>
                  <a:pt x="1569659" y="175666"/>
                </a:cubicBezTo>
                <a:cubicBezTo>
                  <a:pt x="1569659" y="175666"/>
                  <a:pt x="1569659" y="175666"/>
                  <a:pt x="1726504" y="119202"/>
                </a:cubicBezTo>
                <a:cubicBezTo>
                  <a:pt x="1751599" y="112928"/>
                  <a:pt x="1776694" y="119202"/>
                  <a:pt x="1789241" y="138023"/>
                </a:cubicBezTo>
                <a:cubicBezTo>
                  <a:pt x="1789241" y="138023"/>
                  <a:pt x="1789241" y="138023"/>
                  <a:pt x="1939812" y="345058"/>
                </a:cubicBezTo>
                <a:cubicBezTo>
                  <a:pt x="1952359" y="357605"/>
                  <a:pt x="1983728" y="370153"/>
                  <a:pt x="2002550" y="370153"/>
                </a:cubicBezTo>
                <a:cubicBezTo>
                  <a:pt x="2002550" y="370153"/>
                  <a:pt x="2002550" y="370153"/>
                  <a:pt x="2134299" y="338784"/>
                </a:cubicBezTo>
                <a:cubicBezTo>
                  <a:pt x="2159394" y="338784"/>
                  <a:pt x="2178215" y="313689"/>
                  <a:pt x="2184489" y="294868"/>
                </a:cubicBezTo>
                <a:cubicBezTo>
                  <a:pt x="2184489" y="294868"/>
                  <a:pt x="2184489" y="294868"/>
                  <a:pt x="2247227" y="50190"/>
                </a:cubicBezTo>
                <a:cubicBezTo>
                  <a:pt x="2247227" y="31369"/>
                  <a:pt x="2272322" y="12548"/>
                  <a:pt x="2297417" y="6274"/>
                </a:cubicBezTo>
                <a:cubicBezTo>
                  <a:pt x="2297417" y="6274"/>
                  <a:pt x="2297417" y="6274"/>
                  <a:pt x="2460535" y="0"/>
                </a:cubicBezTo>
                <a:close/>
              </a:path>
            </a:pathLst>
          </a:custGeom>
          <a:solidFill>
            <a:srgbClr val="0053A3"/>
          </a:solidFill>
          <a:ln w="9525">
            <a:noFill/>
            <a:round/>
          </a:ln>
        </p:spPr>
        <p:txBody>
          <a:bodyPr vert="horz" wrap="square" lIns="91408" tIns="45705" rIns="91408" bIns="45705" numCol="1" anchor="t" anchorCtr="0" compatLnSpc="1">
            <a:noAutofit/>
          </a:bodyPr>
          <a:lstStyle/>
          <a:p>
            <a:pPr defTabSz="609600"/>
            <a:endParaRPr lang="zh-CN" altLang="en-US" sz="1705">
              <a:solidFill>
                <a:prstClr val="black"/>
              </a:solidFill>
              <a:latin typeface="Calibri" panose="020F0502020204030204"/>
              <a:ea typeface="等线" panose="02010600030101010101" charset="-122"/>
            </a:endParaRPr>
          </a:p>
        </p:txBody>
      </p:sp>
      <p:sp>
        <p:nvSpPr>
          <p:cNvPr id="27" name="文本框 26"/>
          <p:cNvSpPr txBox="1"/>
          <p:nvPr/>
        </p:nvSpPr>
        <p:spPr>
          <a:xfrm>
            <a:off x="2116256" y="2424676"/>
            <a:ext cx="2339102" cy="565539"/>
          </a:xfrm>
          <a:prstGeom prst="rect">
            <a:avLst/>
          </a:prstGeom>
          <a:noFill/>
        </p:spPr>
        <p:txBody>
          <a:bodyPr wrap="none" rtlCol="0">
            <a:spAutoFit/>
          </a:bodyPr>
          <a:lstStyle/>
          <a:p>
            <a:pPr algn="ctr">
              <a:lnSpc>
                <a:spcPct val="120000"/>
              </a:lnSpc>
            </a:pPr>
            <a:r>
              <a:rPr lang="zh-CN" altLang="en-US" sz="2800" b="1" dirty="0">
                <a:solidFill>
                  <a:schemeClr val="tx1">
                    <a:lumMod val="75000"/>
                    <a:lumOff val="25000"/>
                  </a:schemeClr>
                </a:solidFill>
                <a:latin typeface="微软雅黑" panose="020B0503020204020204" pitchFamily="34" charset="-122"/>
                <a:ea typeface="微软雅黑" panose="020B0503020204020204" pitchFamily="34" charset="-122"/>
              </a:rPr>
              <a:t>全新的图结构</a:t>
            </a:r>
            <a:endParaRPr lang="zh-CN" altLang="en-US" sz="28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8" name="文本框 27"/>
          <p:cNvSpPr txBox="1"/>
          <p:nvPr/>
        </p:nvSpPr>
        <p:spPr>
          <a:xfrm>
            <a:off x="1769110" y="2990215"/>
            <a:ext cx="3033395" cy="2245360"/>
          </a:xfrm>
          <a:prstGeom prst="rect">
            <a:avLst/>
          </a:prstGeom>
          <a:noFill/>
        </p:spPr>
        <p:txBody>
          <a:bodyPr wrap="square" rtlCol="0">
            <a:spAutoFit/>
          </a:bodyPr>
          <a:lstStyle/>
          <a:p>
            <a:pPr algn="just">
              <a:lnSpc>
                <a:spcPct val="125000"/>
              </a:lnSpc>
              <a:buClrTx/>
              <a:buSzTx/>
              <a:buFontTx/>
            </a:pPr>
            <a:r>
              <a:rPr lang="zh-CN" sz="1600" dirty="0">
                <a:solidFill>
                  <a:schemeClr val="bg2">
                    <a:lumMod val="50000"/>
                  </a:schemeClr>
                </a:solidFill>
                <a:latin typeface="新宋体" panose="02010609030101010101" pitchFamily="49" charset="-122"/>
                <a:ea typeface="新宋体" panose="02010609030101010101" pitchFamily="49" charset="-122"/>
              </a:rPr>
              <a:t>通过在算法中使用</a:t>
            </a:r>
            <a:r>
              <a:rPr lang="en-US" altLang="zh-CN" sz="1600" dirty="0">
                <a:solidFill>
                  <a:schemeClr val="bg2">
                    <a:lumMod val="50000"/>
                  </a:schemeClr>
                </a:solidFill>
                <a:latin typeface="Times New Roman" panose="02020603050405020304" pitchFamily="18" charset="0"/>
                <a:ea typeface="新宋体" panose="02010609030101010101" pitchFamily="49" charset="-122"/>
                <a:cs typeface="Times New Roman" panose="02020603050405020304" pitchFamily="18" charset="0"/>
              </a:rPr>
              <a:t>CSR</a:t>
            </a:r>
            <a:r>
              <a:rPr lang="zh-CN" altLang="en-US" sz="1600" dirty="0">
                <a:solidFill>
                  <a:schemeClr val="bg2">
                    <a:lumMod val="50000"/>
                  </a:schemeClr>
                </a:solidFill>
                <a:latin typeface="新宋体" panose="02010609030101010101" pitchFamily="49" charset="-122"/>
                <a:ea typeface="新宋体" panose="02010609030101010101" pitchFamily="49" charset="-122"/>
              </a:rPr>
              <a:t>格式存储图的邻接矩阵，将矩阵元按行顺序存储，每一行中的元素可以乱序存储。只需要用一个指针表示每一行元素的起始位置即可。提升了读取和数据传递的速度，压缩存储耗费空间。</a:t>
            </a:r>
            <a:endParaRPr lang="zh-CN" altLang="en-US" sz="1600" dirty="0">
              <a:solidFill>
                <a:schemeClr val="bg2">
                  <a:lumMod val="50000"/>
                </a:schemeClr>
              </a:solidFill>
              <a:latin typeface="新宋体" panose="02010609030101010101" pitchFamily="49" charset="-122"/>
              <a:ea typeface="新宋体" panose="02010609030101010101" pitchFamily="49" charset="-122"/>
            </a:endParaRPr>
          </a:p>
        </p:txBody>
      </p:sp>
      <p:pic>
        <p:nvPicPr>
          <p:cNvPr id="2" name="图片 1"/>
          <p:cNvPicPr>
            <a:picLocks noChangeAspect="1"/>
          </p:cNvPicPr>
          <p:nvPr/>
        </p:nvPicPr>
        <p:blipFill>
          <a:blip r:embed="rId3"/>
          <a:srcRect l="549" t="1011" r="1026"/>
          <a:stretch>
            <a:fillRect/>
          </a:stretch>
        </p:blipFill>
        <p:spPr>
          <a:xfrm>
            <a:off x="5832475" y="2054860"/>
            <a:ext cx="6029960" cy="3296285"/>
          </a:xfrm>
          <a:prstGeom prst="rect">
            <a:avLst/>
          </a:prstGeom>
        </p:spPr>
      </p:pic>
      <p:sp>
        <p:nvSpPr>
          <p:cNvPr id="4" name="灯片编号占位符 1"/>
          <p:cNvSpPr>
            <a:spLocks noGrp="1"/>
          </p:cNvSpPr>
          <p:nvPr>
            <p:ph type="sldNum" sz="quarter" idx="12"/>
          </p:nvPr>
        </p:nvSpPr>
        <p:spPr>
          <a:xfrm>
            <a:off x="9012550" y="6312804"/>
            <a:ext cx="2743200" cy="365125"/>
          </a:xfrm>
        </p:spPr>
        <p:txBody>
          <a:bodyPr vert="horz" lIns="91440" tIns="45720" rIns="91440" bIns="45720" rtlCol="0" anchor="ctr">
            <a:normAutofit lnSpcReduction="10000"/>
          </a:bodyPr>
          <a:lstStyle/>
          <a:p>
            <a:pPr lvl="0" algn="r">
              <a:buClrTx/>
              <a:buSzTx/>
              <a:buFontTx/>
            </a:pPr>
            <a:fld id="{9A0DB2DC-4C9A-4742-B13C-FB6460FD3503}" type="slidenum">
              <a:rPr lang="zh-CN" altLang="en-US" sz="1800" smtClean="0">
                <a:solidFill>
                  <a:schemeClr val="accent1"/>
                </a:solidFill>
                <a:latin typeface="黑体" panose="02010609060101010101" charset="-122"/>
                <a:ea typeface="黑体" panose="02010609060101010101" charset="-122"/>
                <a:sym typeface="+mn-ea"/>
              </a:rPr>
            </a:fld>
            <a:endParaRPr lang="zh-CN" altLang="en-US" sz="1800" dirty="0">
              <a:solidFill>
                <a:schemeClr val="accent1"/>
              </a:solidFill>
              <a:latin typeface="黑体" panose="02010609060101010101" charset="-122"/>
              <a:ea typeface="黑体" panose="02010609060101010101" charset="-122"/>
              <a:sym typeface="+mn-ea"/>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334963" y="1"/>
            <a:ext cx="895768" cy="1132114"/>
          </a:xfrm>
          <a:prstGeom prst="rect">
            <a:avLst/>
          </a:prstGeom>
          <a:solidFill>
            <a:srgbClr val="104BA4"/>
          </a:solidFill>
          <a:ln>
            <a:noFill/>
          </a:ln>
          <a:effectLst>
            <a:outerShdw blurRad="3302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4" name="文本框 13"/>
          <p:cNvSpPr txBox="1"/>
          <p:nvPr/>
        </p:nvSpPr>
        <p:spPr>
          <a:xfrm>
            <a:off x="294551" y="284064"/>
            <a:ext cx="976591" cy="6451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03</a:t>
            </a:r>
            <a:endParaRPr kumimoji="0" lang="zh-CN" altLang="en-US"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nvGrpSpPr>
          <p:cNvPr id="18" name="组合 17"/>
          <p:cNvGrpSpPr/>
          <p:nvPr/>
        </p:nvGrpSpPr>
        <p:grpSpPr>
          <a:xfrm>
            <a:off x="9796257" y="238208"/>
            <a:ext cx="1964493" cy="708062"/>
            <a:chOff x="4246274" y="-10895"/>
            <a:chExt cx="3940182" cy="1420161"/>
          </a:xfrm>
        </p:grpSpPr>
        <p:grpSp>
          <p:nvGrpSpPr>
            <p:cNvPr id="19" name="组合 18"/>
            <p:cNvGrpSpPr/>
            <p:nvPr/>
          </p:nvGrpSpPr>
          <p:grpSpPr>
            <a:xfrm>
              <a:off x="4246274" y="-10895"/>
              <a:ext cx="3940181" cy="1400681"/>
              <a:chOff x="6547903" y="954561"/>
              <a:chExt cx="5069293" cy="1802069"/>
            </a:xfrm>
          </p:grpSpPr>
          <p:pic>
            <p:nvPicPr>
              <p:cNvPr id="21" name="图片 20"/>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6547903" y="985519"/>
                <a:ext cx="1771106" cy="1771111"/>
              </a:xfrm>
              <a:prstGeom prst="rect">
                <a:avLst/>
              </a:prstGeom>
            </p:spPr>
          </p:pic>
          <p:pic>
            <p:nvPicPr>
              <p:cNvPr id="22" name="图片 2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8270228" y="954561"/>
                <a:ext cx="3346968" cy="1271930"/>
              </a:xfrm>
              <a:prstGeom prst="rect">
                <a:avLst/>
              </a:prstGeom>
            </p:spPr>
          </p:pic>
        </p:grpSp>
        <p:sp>
          <p:nvSpPr>
            <p:cNvPr id="20" name="矩形 19"/>
            <p:cNvSpPr/>
            <p:nvPr/>
          </p:nvSpPr>
          <p:spPr>
            <a:xfrm>
              <a:off x="5622894" y="915420"/>
              <a:ext cx="2563562" cy="493846"/>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FUDAN UNIVERSITY</a:t>
              </a:r>
              <a:endPar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grpSp>
      <p:sp>
        <p:nvSpPr>
          <p:cNvPr id="25" name="任意多边形 34"/>
          <p:cNvSpPr/>
          <p:nvPr/>
        </p:nvSpPr>
        <p:spPr bwMode="auto">
          <a:xfrm rot="453485">
            <a:off x="801643" y="1453187"/>
            <a:ext cx="4865280" cy="4869958"/>
          </a:xfrm>
          <a:custGeom>
            <a:avLst/>
            <a:gdLst>
              <a:gd name="connsiteX0" fmla="*/ 2485624 w 4976318"/>
              <a:gd name="connsiteY0" fmla="*/ 578679 h 4981376"/>
              <a:gd name="connsiteX1" fmla="*/ 573608 w 4976318"/>
              <a:gd name="connsiteY1" fmla="*/ 2490695 h 4981376"/>
              <a:gd name="connsiteX2" fmla="*/ 2485624 w 4976318"/>
              <a:gd name="connsiteY2" fmla="*/ 4402711 h 4981376"/>
              <a:gd name="connsiteX3" fmla="*/ 4397640 w 4976318"/>
              <a:gd name="connsiteY3" fmla="*/ 2490695 h 4981376"/>
              <a:gd name="connsiteX4" fmla="*/ 2485624 w 4976318"/>
              <a:gd name="connsiteY4" fmla="*/ 578679 h 4981376"/>
              <a:gd name="connsiteX5" fmla="*/ 2460535 w 4976318"/>
              <a:gd name="connsiteY5" fmla="*/ 0 h 4981376"/>
              <a:gd name="connsiteX6" fmla="*/ 2516999 w 4976318"/>
              <a:gd name="connsiteY6" fmla="*/ 37643 h 4981376"/>
              <a:gd name="connsiteX7" fmla="*/ 2598558 w 4976318"/>
              <a:gd name="connsiteY7" fmla="*/ 276046 h 4981376"/>
              <a:gd name="connsiteX8" fmla="*/ 2648748 w 4976318"/>
              <a:gd name="connsiteY8" fmla="*/ 319963 h 4981376"/>
              <a:gd name="connsiteX9" fmla="*/ 2786771 w 4976318"/>
              <a:gd name="connsiteY9" fmla="*/ 332510 h 4981376"/>
              <a:gd name="connsiteX10" fmla="*/ 2849509 w 4976318"/>
              <a:gd name="connsiteY10" fmla="*/ 301141 h 4981376"/>
              <a:gd name="connsiteX11" fmla="*/ 2974984 w 4976318"/>
              <a:gd name="connsiteY11" fmla="*/ 87833 h 4981376"/>
              <a:gd name="connsiteX12" fmla="*/ 3037722 w 4976318"/>
              <a:gd name="connsiteY12" fmla="*/ 62738 h 4981376"/>
              <a:gd name="connsiteX13" fmla="*/ 3194567 w 4976318"/>
              <a:gd name="connsiteY13" fmla="*/ 100380 h 4981376"/>
              <a:gd name="connsiteX14" fmla="*/ 3238483 w 4976318"/>
              <a:gd name="connsiteY14" fmla="*/ 156845 h 4981376"/>
              <a:gd name="connsiteX15" fmla="*/ 3244757 w 4976318"/>
              <a:gd name="connsiteY15" fmla="*/ 407795 h 4981376"/>
              <a:gd name="connsiteX16" fmla="*/ 3282399 w 4976318"/>
              <a:gd name="connsiteY16" fmla="*/ 464259 h 4981376"/>
              <a:gd name="connsiteX17" fmla="*/ 3407875 w 4976318"/>
              <a:gd name="connsiteY17" fmla="*/ 514450 h 4981376"/>
              <a:gd name="connsiteX18" fmla="*/ 3476886 w 4976318"/>
              <a:gd name="connsiteY18" fmla="*/ 501902 h 4981376"/>
              <a:gd name="connsiteX19" fmla="*/ 3665100 w 4976318"/>
              <a:gd name="connsiteY19" fmla="*/ 338784 h 4981376"/>
              <a:gd name="connsiteX20" fmla="*/ 3727837 w 4976318"/>
              <a:gd name="connsiteY20" fmla="*/ 332510 h 4981376"/>
              <a:gd name="connsiteX21" fmla="*/ 3872134 w 4976318"/>
              <a:gd name="connsiteY21" fmla="*/ 420343 h 4981376"/>
              <a:gd name="connsiteX22" fmla="*/ 3897229 w 4976318"/>
              <a:gd name="connsiteY22" fmla="*/ 476807 h 4981376"/>
              <a:gd name="connsiteX23" fmla="*/ 3828218 w 4976318"/>
              <a:gd name="connsiteY23" fmla="*/ 721484 h 4981376"/>
              <a:gd name="connsiteX24" fmla="*/ 3847039 w 4976318"/>
              <a:gd name="connsiteY24" fmla="*/ 784222 h 4981376"/>
              <a:gd name="connsiteX25" fmla="*/ 3953693 w 4976318"/>
              <a:gd name="connsiteY25" fmla="*/ 872055 h 4981376"/>
              <a:gd name="connsiteX26" fmla="*/ 4022705 w 4976318"/>
              <a:gd name="connsiteY26" fmla="*/ 884602 h 4981376"/>
              <a:gd name="connsiteX27" fmla="*/ 4248561 w 4976318"/>
              <a:gd name="connsiteY27" fmla="*/ 777948 h 4981376"/>
              <a:gd name="connsiteX28" fmla="*/ 4311298 w 4976318"/>
              <a:gd name="connsiteY28" fmla="*/ 790496 h 4981376"/>
              <a:gd name="connsiteX29" fmla="*/ 4417952 w 4976318"/>
              <a:gd name="connsiteY29" fmla="*/ 915971 h 4981376"/>
              <a:gd name="connsiteX30" fmla="*/ 4424226 w 4976318"/>
              <a:gd name="connsiteY30" fmla="*/ 984983 h 4981376"/>
              <a:gd name="connsiteX31" fmla="*/ 4292477 w 4976318"/>
              <a:gd name="connsiteY31" fmla="*/ 1192017 h 4981376"/>
              <a:gd name="connsiteX32" fmla="*/ 4292477 w 4976318"/>
              <a:gd name="connsiteY32" fmla="*/ 1261029 h 4981376"/>
              <a:gd name="connsiteX33" fmla="*/ 4361488 w 4976318"/>
              <a:gd name="connsiteY33" fmla="*/ 1373957 h 4981376"/>
              <a:gd name="connsiteX34" fmla="*/ 4424226 w 4976318"/>
              <a:gd name="connsiteY34" fmla="*/ 1405325 h 4981376"/>
              <a:gd name="connsiteX35" fmla="*/ 4675177 w 4976318"/>
              <a:gd name="connsiteY35" fmla="*/ 1373957 h 4981376"/>
              <a:gd name="connsiteX36" fmla="*/ 4731641 w 4976318"/>
              <a:gd name="connsiteY36" fmla="*/ 1405325 h 4981376"/>
              <a:gd name="connsiteX37" fmla="*/ 4800653 w 4976318"/>
              <a:gd name="connsiteY37" fmla="*/ 1555896 h 4981376"/>
              <a:gd name="connsiteX38" fmla="*/ 4781831 w 4976318"/>
              <a:gd name="connsiteY38" fmla="*/ 1618634 h 4981376"/>
              <a:gd name="connsiteX39" fmla="*/ 4593618 w 4976318"/>
              <a:gd name="connsiteY39" fmla="*/ 1781752 h 4981376"/>
              <a:gd name="connsiteX40" fmla="*/ 4574797 w 4976318"/>
              <a:gd name="connsiteY40" fmla="*/ 1850763 h 4981376"/>
              <a:gd name="connsiteX41" fmla="*/ 4606166 w 4976318"/>
              <a:gd name="connsiteY41" fmla="*/ 1976239 h 4981376"/>
              <a:gd name="connsiteX42" fmla="*/ 4662630 w 4976318"/>
              <a:gd name="connsiteY42" fmla="*/ 2026429 h 4981376"/>
              <a:gd name="connsiteX43" fmla="*/ 4907307 w 4976318"/>
              <a:gd name="connsiteY43" fmla="*/ 2064072 h 4981376"/>
              <a:gd name="connsiteX44" fmla="*/ 4951223 w 4976318"/>
              <a:gd name="connsiteY44" fmla="*/ 2114262 h 4981376"/>
              <a:gd name="connsiteX45" fmla="*/ 4976318 w 4976318"/>
              <a:gd name="connsiteY45" fmla="*/ 2277380 h 4981376"/>
              <a:gd name="connsiteX46" fmla="*/ 4938676 w 4976318"/>
              <a:gd name="connsiteY46" fmla="*/ 2333844 h 4981376"/>
              <a:gd name="connsiteX47" fmla="*/ 4712820 w 4976318"/>
              <a:gd name="connsiteY47" fmla="*/ 2434224 h 4981376"/>
              <a:gd name="connsiteX48" fmla="*/ 4668903 w 4976318"/>
              <a:gd name="connsiteY48" fmla="*/ 2490688 h 4981376"/>
              <a:gd name="connsiteX49" fmla="*/ 4668903 w 4976318"/>
              <a:gd name="connsiteY49" fmla="*/ 2628711 h 4981376"/>
              <a:gd name="connsiteX50" fmla="*/ 4700272 w 4976318"/>
              <a:gd name="connsiteY50" fmla="*/ 2685175 h 4981376"/>
              <a:gd name="connsiteX51" fmla="*/ 4926128 w 4976318"/>
              <a:gd name="connsiteY51" fmla="*/ 2798103 h 4981376"/>
              <a:gd name="connsiteX52" fmla="*/ 4957497 w 4976318"/>
              <a:gd name="connsiteY52" fmla="*/ 2854567 h 4981376"/>
              <a:gd name="connsiteX53" fmla="*/ 4926128 w 4976318"/>
              <a:gd name="connsiteY53" fmla="*/ 3017685 h 4981376"/>
              <a:gd name="connsiteX54" fmla="*/ 4875938 w 4976318"/>
              <a:gd name="connsiteY54" fmla="*/ 3061601 h 4981376"/>
              <a:gd name="connsiteX55" fmla="*/ 4631261 w 4976318"/>
              <a:gd name="connsiteY55" fmla="*/ 3092970 h 4981376"/>
              <a:gd name="connsiteX56" fmla="*/ 4574797 w 4976318"/>
              <a:gd name="connsiteY56" fmla="*/ 3136887 h 4981376"/>
              <a:gd name="connsiteX57" fmla="*/ 4530880 w 4976318"/>
              <a:gd name="connsiteY57" fmla="*/ 3262362 h 4981376"/>
              <a:gd name="connsiteX58" fmla="*/ 4549702 w 4976318"/>
              <a:gd name="connsiteY58" fmla="*/ 3331374 h 4981376"/>
              <a:gd name="connsiteX59" fmla="*/ 4725367 w 4976318"/>
              <a:gd name="connsiteY59" fmla="*/ 3500766 h 4981376"/>
              <a:gd name="connsiteX60" fmla="*/ 4737915 w 4976318"/>
              <a:gd name="connsiteY60" fmla="*/ 3569777 h 4981376"/>
              <a:gd name="connsiteX61" fmla="*/ 4662630 w 4976318"/>
              <a:gd name="connsiteY61" fmla="*/ 3714074 h 4981376"/>
              <a:gd name="connsiteX62" fmla="*/ 4606166 w 4976318"/>
              <a:gd name="connsiteY62" fmla="*/ 3745443 h 4981376"/>
              <a:gd name="connsiteX63" fmla="*/ 4355215 w 4976318"/>
              <a:gd name="connsiteY63" fmla="*/ 3695253 h 4981376"/>
              <a:gd name="connsiteX64" fmla="*/ 4292477 w 4976318"/>
              <a:gd name="connsiteY64" fmla="*/ 3720348 h 4981376"/>
              <a:gd name="connsiteX65" fmla="*/ 4217192 w 4976318"/>
              <a:gd name="connsiteY65" fmla="*/ 3827002 h 4981376"/>
              <a:gd name="connsiteX66" fmla="*/ 4210918 w 4976318"/>
              <a:gd name="connsiteY66" fmla="*/ 3896013 h 4981376"/>
              <a:gd name="connsiteX67" fmla="*/ 4330120 w 4976318"/>
              <a:gd name="connsiteY67" fmla="*/ 4115595 h 4981376"/>
              <a:gd name="connsiteX68" fmla="*/ 4323846 w 4976318"/>
              <a:gd name="connsiteY68" fmla="*/ 4184607 h 4981376"/>
              <a:gd name="connsiteX69" fmla="*/ 4204644 w 4976318"/>
              <a:gd name="connsiteY69" fmla="*/ 4297535 h 4981376"/>
              <a:gd name="connsiteX70" fmla="*/ 4141906 w 4976318"/>
              <a:gd name="connsiteY70" fmla="*/ 4310083 h 4981376"/>
              <a:gd name="connsiteX71" fmla="*/ 3922324 w 4976318"/>
              <a:gd name="connsiteY71" fmla="*/ 4190881 h 4981376"/>
              <a:gd name="connsiteX72" fmla="*/ 3853313 w 4976318"/>
              <a:gd name="connsiteY72" fmla="*/ 4197155 h 4981376"/>
              <a:gd name="connsiteX73" fmla="*/ 3746659 w 4976318"/>
              <a:gd name="connsiteY73" fmla="*/ 4278714 h 4981376"/>
              <a:gd name="connsiteX74" fmla="*/ 3721563 w 4976318"/>
              <a:gd name="connsiteY74" fmla="*/ 4341451 h 4981376"/>
              <a:gd name="connsiteX75" fmla="*/ 3771754 w 4976318"/>
              <a:gd name="connsiteY75" fmla="*/ 4586129 h 4981376"/>
              <a:gd name="connsiteX76" fmla="*/ 3740385 w 4976318"/>
              <a:gd name="connsiteY76" fmla="*/ 4648866 h 4981376"/>
              <a:gd name="connsiteX77" fmla="*/ 3596088 w 4976318"/>
              <a:gd name="connsiteY77" fmla="*/ 4724152 h 4981376"/>
              <a:gd name="connsiteX78" fmla="*/ 3533350 w 4976318"/>
              <a:gd name="connsiteY78" fmla="*/ 4717878 h 4981376"/>
              <a:gd name="connsiteX79" fmla="*/ 3357685 w 4976318"/>
              <a:gd name="connsiteY79" fmla="*/ 4535938 h 4981376"/>
              <a:gd name="connsiteX80" fmla="*/ 3288673 w 4976318"/>
              <a:gd name="connsiteY80" fmla="*/ 4523391 h 4981376"/>
              <a:gd name="connsiteX81" fmla="*/ 3163198 w 4976318"/>
              <a:gd name="connsiteY81" fmla="*/ 4567307 h 4981376"/>
              <a:gd name="connsiteX82" fmla="*/ 3119281 w 4976318"/>
              <a:gd name="connsiteY82" fmla="*/ 4623771 h 4981376"/>
              <a:gd name="connsiteX83" fmla="*/ 3100460 w 4976318"/>
              <a:gd name="connsiteY83" fmla="*/ 4868448 h 4981376"/>
              <a:gd name="connsiteX84" fmla="*/ 3050270 w 4976318"/>
              <a:gd name="connsiteY84" fmla="*/ 4918639 h 4981376"/>
              <a:gd name="connsiteX85" fmla="*/ 2893425 w 4976318"/>
              <a:gd name="connsiteY85" fmla="*/ 4950007 h 4981376"/>
              <a:gd name="connsiteX86" fmla="*/ 2830688 w 4976318"/>
              <a:gd name="connsiteY86" fmla="*/ 4924912 h 4981376"/>
              <a:gd name="connsiteX87" fmla="*/ 2717760 w 4976318"/>
              <a:gd name="connsiteY87" fmla="*/ 4705330 h 4981376"/>
              <a:gd name="connsiteX88" fmla="*/ 2655022 w 4976318"/>
              <a:gd name="connsiteY88" fmla="*/ 4667688 h 4981376"/>
              <a:gd name="connsiteX89" fmla="*/ 2523273 w 4976318"/>
              <a:gd name="connsiteY89" fmla="*/ 4673961 h 4981376"/>
              <a:gd name="connsiteX90" fmla="*/ 2466809 w 4976318"/>
              <a:gd name="connsiteY90" fmla="*/ 4711604 h 4981376"/>
              <a:gd name="connsiteX91" fmla="*/ 2366428 w 4976318"/>
              <a:gd name="connsiteY91" fmla="*/ 4943734 h 4981376"/>
              <a:gd name="connsiteX92" fmla="*/ 2309964 w 4976318"/>
              <a:gd name="connsiteY92" fmla="*/ 4981376 h 4981376"/>
              <a:gd name="connsiteX93" fmla="*/ 2146846 w 4976318"/>
              <a:gd name="connsiteY93" fmla="*/ 4962555 h 4981376"/>
              <a:gd name="connsiteX94" fmla="*/ 2096656 w 4976318"/>
              <a:gd name="connsiteY94" fmla="*/ 4918639 h 4981376"/>
              <a:gd name="connsiteX95" fmla="*/ 2052740 w 4976318"/>
              <a:gd name="connsiteY95" fmla="*/ 4667688 h 4981376"/>
              <a:gd name="connsiteX96" fmla="*/ 2008823 w 4976318"/>
              <a:gd name="connsiteY96" fmla="*/ 4617497 h 4981376"/>
              <a:gd name="connsiteX97" fmla="*/ 1877074 w 4976318"/>
              <a:gd name="connsiteY97" fmla="*/ 4586129 h 4981376"/>
              <a:gd name="connsiteX98" fmla="*/ 1808063 w 4976318"/>
              <a:gd name="connsiteY98" fmla="*/ 4604950 h 4981376"/>
              <a:gd name="connsiteX99" fmla="*/ 1651218 w 4976318"/>
              <a:gd name="connsiteY99" fmla="*/ 4799437 h 4981376"/>
              <a:gd name="connsiteX100" fmla="*/ 1588481 w 4976318"/>
              <a:gd name="connsiteY100" fmla="*/ 4818258 h 4981376"/>
              <a:gd name="connsiteX101" fmla="*/ 1437910 w 4976318"/>
              <a:gd name="connsiteY101" fmla="*/ 4749247 h 4981376"/>
              <a:gd name="connsiteX102" fmla="*/ 1400267 w 4976318"/>
              <a:gd name="connsiteY102" fmla="*/ 4692783 h 4981376"/>
              <a:gd name="connsiteX103" fmla="*/ 1431636 w 4976318"/>
              <a:gd name="connsiteY103" fmla="*/ 4448106 h 4981376"/>
              <a:gd name="connsiteX104" fmla="*/ 1400267 w 4976318"/>
              <a:gd name="connsiteY104" fmla="*/ 4385368 h 4981376"/>
              <a:gd name="connsiteX105" fmla="*/ 1287339 w 4976318"/>
              <a:gd name="connsiteY105" fmla="*/ 4310083 h 4981376"/>
              <a:gd name="connsiteX106" fmla="*/ 1218328 w 4976318"/>
              <a:gd name="connsiteY106" fmla="*/ 4310083 h 4981376"/>
              <a:gd name="connsiteX107" fmla="*/ 1011293 w 4976318"/>
              <a:gd name="connsiteY107" fmla="*/ 4448106 h 4981376"/>
              <a:gd name="connsiteX108" fmla="*/ 942282 w 4976318"/>
              <a:gd name="connsiteY108" fmla="*/ 4448106 h 4981376"/>
              <a:gd name="connsiteX109" fmla="*/ 816806 w 4976318"/>
              <a:gd name="connsiteY109" fmla="*/ 4341451 h 4981376"/>
              <a:gd name="connsiteX110" fmla="*/ 804259 w 4976318"/>
              <a:gd name="connsiteY110" fmla="*/ 4272440 h 4981376"/>
              <a:gd name="connsiteX111" fmla="*/ 904639 w 4976318"/>
              <a:gd name="connsiteY111" fmla="*/ 4046584 h 4981376"/>
              <a:gd name="connsiteX112" fmla="*/ 892092 w 4976318"/>
              <a:gd name="connsiteY112" fmla="*/ 3977572 h 4981376"/>
              <a:gd name="connsiteX113" fmla="*/ 804259 w 4976318"/>
              <a:gd name="connsiteY113" fmla="*/ 3877192 h 4981376"/>
              <a:gd name="connsiteX114" fmla="*/ 735247 w 4976318"/>
              <a:gd name="connsiteY114" fmla="*/ 3858371 h 4981376"/>
              <a:gd name="connsiteX115" fmla="*/ 496844 w 4976318"/>
              <a:gd name="connsiteY115" fmla="*/ 3927382 h 4981376"/>
              <a:gd name="connsiteX116" fmla="*/ 434106 w 4976318"/>
              <a:gd name="connsiteY116" fmla="*/ 3902287 h 4981376"/>
              <a:gd name="connsiteX117" fmla="*/ 346273 w 4976318"/>
              <a:gd name="connsiteY117" fmla="*/ 3764264 h 4981376"/>
              <a:gd name="connsiteX118" fmla="*/ 352547 w 4976318"/>
              <a:gd name="connsiteY118" fmla="*/ 3695253 h 4981376"/>
              <a:gd name="connsiteX119" fmla="*/ 515665 w 4976318"/>
              <a:gd name="connsiteY119" fmla="*/ 3507039 h 4981376"/>
              <a:gd name="connsiteX120" fmla="*/ 528213 w 4976318"/>
              <a:gd name="connsiteY120" fmla="*/ 3438028 h 4981376"/>
              <a:gd name="connsiteX121" fmla="*/ 471749 w 4976318"/>
              <a:gd name="connsiteY121" fmla="*/ 3318826 h 4981376"/>
              <a:gd name="connsiteX122" fmla="*/ 415285 w 4976318"/>
              <a:gd name="connsiteY122" fmla="*/ 3281184 h 4981376"/>
              <a:gd name="connsiteX123" fmla="*/ 164334 w 4976318"/>
              <a:gd name="connsiteY123" fmla="*/ 3274910 h 4981376"/>
              <a:gd name="connsiteX124" fmla="*/ 114144 w 4976318"/>
              <a:gd name="connsiteY124" fmla="*/ 3237267 h 4981376"/>
              <a:gd name="connsiteX125" fmla="*/ 70227 w 4976318"/>
              <a:gd name="connsiteY125" fmla="*/ 3074149 h 4981376"/>
              <a:gd name="connsiteX126" fmla="*/ 89049 w 4976318"/>
              <a:gd name="connsiteY126" fmla="*/ 3011411 h 4981376"/>
              <a:gd name="connsiteX127" fmla="*/ 302357 w 4976318"/>
              <a:gd name="connsiteY127" fmla="*/ 2885936 h 4981376"/>
              <a:gd name="connsiteX128" fmla="*/ 333726 w 4976318"/>
              <a:gd name="connsiteY128" fmla="*/ 2816924 h 4981376"/>
              <a:gd name="connsiteX129" fmla="*/ 321178 w 4976318"/>
              <a:gd name="connsiteY129" fmla="*/ 2685175 h 4981376"/>
              <a:gd name="connsiteX130" fmla="*/ 277262 w 4976318"/>
              <a:gd name="connsiteY130" fmla="*/ 2634985 h 4981376"/>
              <a:gd name="connsiteX131" fmla="*/ 38858 w 4976318"/>
              <a:gd name="connsiteY131" fmla="*/ 2553426 h 4981376"/>
              <a:gd name="connsiteX132" fmla="*/ 1216 w 4976318"/>
              <a:gd name="connsiteY132" fmla="*/ 2503236 h 4981376"/>
              <a:gd name="connsiteX133" fmla="*/ 1216 w 4976318"/>
              <a:gd name="connsiteY133" fmla="*/ 2333844 h 4981376"/>
              <a:gd name="connsiteX134" fmla="*/ 45132 w 4976318"/>
              <a:gd name="connsiteY134" fmla="*/ 2283654 h 4981376"/>
              <a:gd name="connsiteX135" fmla="*/ 283536 w 4976318"/>
              <a:gd name="connsiteY135" fmla="*/ 2220916 h 4981376"/>
              <a:gd name="connsiteX136" fmla="*/ 333726 w 4976318"/>
              <a:gd name="connsiteY136" fmla="*/ 2170726 h 4981376"/>
              <a:gd name="connsiteX137" fmla="*/ 358821 w 4976318"/>
              <a:gd name="connsiteY137" fmla="*/ 2038977 h 4981376"/>
              <a:gd name="connsiteX138" fmla="*/ 333726 w 4976318"/>
              <a:gd name="connsiteY138" fmla="*/ 1969965 h 4981376"/>
              <a:gd name="connsiteX139" fmla="*/ 126691 w 4976318"/>
              <a:gd name="connsiteY139" fmla="*/ 1831942 h 4981376"/>
              <a:gd name="connsiteX140" fmla="*/ 107870 w 4976318"/>
              <a:gd name="connsiteY140" fmla="*/ 1769204 h 4981376"/>
              <a:gd name="connsiteX141" fmla="*/ 158060 w 4976318"/>
              <a:gd name="connsiteY141" fmla="*/ 1612360 h 4981376"/>
              <a:gd name="connsiteX142" fmla="*/ 214524 w 4976318"/>
              <a:gd name="connsiteY142" fmla="*/ 1574717 h 4981376"/>
              <a:gd name="connsiteX143" fmla="*/ 465475 w 4976318"/>
              <a:gd name="connsiteY143" fmla="*/ 1580991 h 4981376"/>
              <a:gd name="connsiteX144" fmla="*/ 528213 w 4976318"/>
              <a:gd name="connsiteY144" fmla="*/ 1549622 h 4981376"/>
              <a:gd name="connsiteX145" fmla="*/ 584677 w 4976318"/>
              <a:gd name="connsiteY145" fmla="*/ 1430420 h 4981376"/>
              <a:gd name="connsiteX146" fmla="*/ 578403 w 4976318"/>
              <a:gd name="connsiteY146" fmla="*/ 1361409 h 4981376"/>
              <a:gd name="connsiteX147" fmla="*/ 427833 w 4976318"/>
              <a:gd name="connsiteY147" fmla="*/ 1160648 h 4981376"/>
              <a:gd name="connsiteX148" fmla="*/ 427833 w 4976318"/>
              <a:gd name="connsiteY148" fmla="*/ 1097911 h 4981376"/>
              <a:gd name="connsiteX149" fmla="*/ 521939 w 4976318"/>
              <a:gd name="connsiteY149" fmla="*/ 959887 h 4981376"/>
              <a:gd name="connsiteX150" fmla="*/ 584677 w 4976318"/>
              <a:gd name="connsiteY150" fmla="*/ 941066 h 4981376"/>
              <a:gd name="connsiteX151" fmla="*/ 823080 w 4976318"/>
              <a:gd name="connsiteY151" fmla="*/ 1028899 h 4981376"/>
              <a:gd name="connsiteX152" fmla="*/ 892092 w 4976318"/>
              <a:gd name="connsiteY152" fmla="*/ 1010078 h 4981376"/>
              <a:gd name="connsiteX153" fmla="*/ 986198 w 4976318"/>
              <a:gd name="connsiteY153" fmla="*/ 915971 h 4981376"/>
              <a:gd name="connsiteX154" fmla="*/ 998746 w 4976318"/>
              <a:gd name="connsiteY154" fmla="*/ 846960 h 4981376"/>
              <a:gd name="connsiteX155" fmla="*/ 910913 w 4976318"/>
              <a:gd name="connsiteY155" fmla="*/ 614830 h 4981376"/>
              <a:gd name="connsiteX156" fmla="*/ 929734 w 4976318"/>
              <a:gd name="connsiteY156" fmla="*/ 552092 h 4981376"/>
              <a:gd name="connsiteX157" fmla="*/ 1061484 w 4976318"/>
              <a:gd name="connsiteY157" fmla="*/ 451712 h 4981376"/>
              <a:gd name="connsiteX158" fmla="*/ 1130495 w 4976318"/>
              <a:gd name="connsiteY158" fmla="*/ 451712 h 4981376"/>
              <a:gd name="connsiteX159" fmla="*/ 1331256 w 4976318"/>
              <a:gd name="connsiteY159" fmla="*/ 602282 h 4981376"/>
              <a:gd name="connsiteX160" fmla="*/ 1400267 w 4976318"/>
              <a:gd name="connsiteY160" fmla="*/ 608556 h 4981376"/>
              <a:gd name="connsiteX161" fmla="*/ 1519469 w 4976318"/>
              <a:gd name="connsiteY161" fmla="*/ 539545 h 4981376"/>
              <a:gd name="connsiteX162" fmla="*/ 1550838 w 4976318"/>
              <a:gd name="connsiteY162" fmla="*/ 483081 h 4981376"/>
              <a:gd name="connsiteX163" fmla="*/ 1538290 w 4976318"/>
              <a:gd name="connsiteY163" fmla="*/ 232130 h 4981376"/>
              <a:gd name="connsiteX164" fmla="*/ 1569659 w 4976318"/>
              <a:gd name="connsiteY164" fmla="*/ 175666 h 4981376"/>
              <a:gd name="connsiteX165" fmla="*/ 1726504 w 4976318"/>
              <a:gd name="connsiteY165" fmla="*/ 119202 h 4981376"/>
              <a:gd name="connsiteX166" fmla="*/ 1789241 w 4976318"/>
              <a:gd name="connsiteY166" fmla="*/ 138023 h 4981376"/>
              <a:gd name="connsiteX167" fmla="*/ 1939812 w 4976318"/>
              <a:gd name="connsiteY167" fmla="*/ 345058 h 4981376"/>
              <a:gd name="connsiteX168" fmla="*/ 2002550 w 4976318"/>
              <a:gd name="connsiteY168" fmla="*/ 370153 h 4981376"/>
              <a:gd name="connsiteX169" fmla="*/ 2134299 w 4976318"/>
              <a:gd name="connsiteY169" fmla="*/ 338784 h 4981376"/>
              <a:gd name="connsiteX170" fmla="*/ 2184489 w 4976318"/>
              <a:gd name="connsiteY170" fmla="*/ 294868 h 4981376"/>
              <a:gd name="connsiteX171" fmla="*/ 2247227 w 4976318"/>
              <a:gd name="connsiteY171" fmla="*/ 50190 h 4981376"/>
              <a:gd name="connsiteX172" fmla="*/ 2297417 w 4976318"/>
              <a:gd name="connsiteY172" fmla="*/ 6274 h 4981376"/>
              <a:gd name="connsiteX173" fmla="*/ 2460535 w 4976318"/>
              <a:gd name="connsiteY173" fmla="*/ 0 h 4981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Lst>
            <a:rect l="l" t="t" r="r" b="b"/>
            <a:pathLst>
              <a:path w="4976318" h="4981376">
                <a:moveTo>
                  <a:pt x="2485624" y="578679"/>
                </a:moveTo>
                <a:cubicBezTo>
                  <a:pt x="1429647" y="578679"/>
                  <a:pt x="573608" y="1434718"/>
                  <a:pt x="573608" y="2490695"/>
                </a:cubicBezTo>
                <a:cubicBezTo>
                  <a:pt x="573608" y="3546672"/>
                  <a:pt x="1429647" y="4402711"/>
                  <a:pt x="2485624" y="4402711"/>
                </a:cubicBezTo>
                <a:cubicBezTo>
                  <a:pt x="3541601" y="4402711"/>
                  <a:pt x="4397640" y="3546672"/>
                  <a:pt x="4397640" y="2490695"/>
                </a:cubicBezTo>
                <a:cubicBezTo>
                  <a:pt x="4397640" y="1434718"/>
                  <a:pt x="3541601" y="578679"/>
                  <a:pt x="2485624" y="578679"/>
                </a:cubicBezTo>
                <a:close/>
                <a:moveTo>
                  <a:pt x="2460535" y="0"/>
                </a:moveTo>
                <a:cubicBezTo>
                  <a:pt x="2485630" y="0"/>
                  <a:pt x="2510725" y="18821"/>
                  <a:pt x="2516999" y="37643"/>
                </a:cubicBezTo>
                <a:cubicBezTo>
                  <a:pt x="2516999" y="37643"/>
                  <a:pt x="2516999" y="37643"/>
                  <a:pt x="2598558" y="276046"/>
                </a:cubicBezTo>
                <a:cubicBezTo>
                  <a:pt x="2604832" y="294868"/>
                  <a:pt x="2629927" y="313689"/>
                  <a:pt x="2648748" y="319963"/>
                </a:cubicBezTo>
                <a:cubicBezTo>
                  <a:pt x="2648748" y="319963"/>
                  <a:pt x="2648748" y="319963"/>
                  <a:pt x="2786771" y="332510"/>
                </a:cubicBezTo>
                <a:cubicBezTo>
                  <a:pt x="2805593" y="332510"/>
                  <a:pt x="2836961" y="319963"/>
                  <a:pt x="2849509" y="301141"/>
                </a:cubicBezTo>
                <a:cubicBezTo>
                  <a:pt x="2849509" y="301141"/>
                  <a:pt x="2849509" y="301141"/>
                  <a:pt x="2974984" y="87833"/>
                </a:cubicBezTo>
                <a:cubicBezTo>
                  <a:pt x="2987532" y="69012"/>
                  <a:pt x="3012627" y="56464"/>
                  <a:pt x="3037722" y="62738"/>
                </a:cubicBezTo>
                <a:cubicBezTo>
                  <a:pt x="3037722" y="62738"/>
                  <a:pt x="3037722" y="62738"/>
                  <a:pt x="3194567" y="100380"/>
                </a:cubicBezTo>
                <a:cubicBezTo>
                  <a:pt x="3219662" y="106654"/>
                  <a:pt x="3238483" y="131749"/>
                  <a:pt x="3238483" y="156845"/>
                </a:cubicBezTo>
                <a:cubicBezTo>
                  <a:pt x="3238483" y="156845"/>
                  <a:pt x="3238483" y="156845"/>
                  <a:pt x="3244757" y="407795"/>
                </a:cubicBezTo>
                <a:cubicBezTo>
                  <a:pt x="3244757" y="426617"/>
                  <a:pt x="3263578" y="451712"/>
                  <a:pt x="3282399" y="464259"/>
                </a:cubicBezTo>
                <a:cubicBezTo>
                  <a:pt x="3282399" y="464259"/>
                  <a:pt x="3282399" y="464259"/>
                  <a:pt x="3407875" y="514450"/>
                </a:cubicBezTo>
                <a:cubicBezTo>
                  <a:pt x="3432970" y="526997"/>
                  <a:pt x="3458065" y="520723"/>
                  <a:pt x="3476886" y="501902"/>
                </a:cubicBezTo>
                <a:cubicBezTo>
                  <a:pt x="3476886" y="501902"/>
                  <a:pt x="3476886" y="501902"/>
                  <a:pt x="3665100" y="338784"/>
                </a:cubicBezTo>
                <a:cubicBezTo>
                  <a:pt x="3677647" y="319963"/>
                  <a:pt x="3709016" y="319963"/>
                  <a:pt x="3727837" y="332510"/>
                </a:cubicBezTo>
                <a:cubicBezTo>
                  <a:pt x="3727837" y="332510"/>
                  <a:pt x="3727837" y="332510"/>
                  <a:pt x="3872134" y="420343"/>
                </a:cubicBezTo>
                <a:cubicBezTo>
                  <a:pt x="3890955" y="432890"/>
                  <a:pt x="3903503" y="457986"/>
                  <a:pt x="3897229" y="476807"/>
                </a:cubicBezTo>
                <a:cubicBezTo>
                  <a:pt x="3897229" y="476807"/>
                  <a:pt x="3897229" y="476807"/>
                  <a:pt x="3828218" y="721484"/>
                </a:cubicBezTo>
                <a:cubicBezTo>
                  <a:pt x="3821944" y="740305"/>
                  <a:pt x="3828218" y="771674"/>
                  <a:pt x="3847039" y="784222"/>
                </a:cubicBezTo>
                <a:cubicBezTo>
                  <a:pt x="3847039" y="784222"/>
                  <a:pt x="3847039" y="784222"/>
                  <a:pt x="3953693" y="872055"/>
                </a:cubicBezTo>
                <a:cubicBezTo>
                  <a:pt x="3966241" y="890876"/>
                  <a:pt x="3997609" y="890876"/>
                  <a:pt x="4022705" y="884602"/>
                </a:cubicBezTo>
                <a:cubicBezTo>
                  <a:pt x="4022705" y="884602"/>
                  <a:pt x="4022705" y="884602"/>
                  <a:pt x="4248561" y="777948"/>
                </a:cubicBezTo>
                <a:cubicBezTo>
                  <a:pt x="4267382" y="771674"/>
                  <a:pt x="4298751" y="777948"/>
                  <a:pt x="4311298" y="790496"/>
                </a:cubicBezTo>
                <a:cubicBezTo>
                  <a:pt x="4311298" y="790496"/>
                  <a:pt x="4311298" y="790496"/>
                  <a:pt x="4417952" y="915971"/>
                </a:cubicBezTo>
                <a:cubicBezTo>
                  <a:pt x="4436774" y="934792"/>
                  <a:pt x="4436774" y="966161"/>
                  <a:pt x="4424226" y="984983"/>
                </a:cubicBezTo>
                <a:cubicBezTo>
                  <a:pt x="4424226" y="984983"/>
                  <a:pt x="4424226" y="984983"/>
                  <a:pt x="4292477" y="1192017"/>
                </a:cubicBezTo>
                <a:cubicBezTo>
                  <a:pt x="4279929" y="1210838"/>
                  <a:pt x="4279929" y="1242207"/>
                  <a:pt x="4292477" y="1261029"/>
                </a:cubicBezTo>
                <a:cubicBezTo>
                  <a:pt x="4292477" y="1261029"/>
                  <a:pt x="4292477" y="1261029"/>
                  <a:pt x="4361488" y="1373957"/>
                </a:cubicBezTo>
                <a:cubicBezTo>
                  <a:pt x="4374036" y="1392778"/>
                  <a:pt x="4405405" y="1411599"/>
                  <a:pt x="4424226" y="1405325"/>
                </a:cubicBezTo>
                <a:cubicBezTo>
                  <a:pt x="4424226" y="1405325"/>
                  <a:pt x="4424226" y="1405325"/>
                  <a:pt x="4675177" y="1373957"/>
                </a:cubicBezTo>
                <a:cubicBezTo>
                  <a:pt x="4693998" y="1367683"/>
                  <a:pt x="4725367" y="1386504"/>
                  <a:pt x="4731641" y="1405325"/>
                </a:cubicBezTo>
                <a:cubicBezTo>
                  <a:pt x="4731641" y="1405325"/>
                  <a:pt x="4731641" y="1405325"/>
                  <a:pt x="4800653" y="1555896"/>
                </a:cubicBezTo>
                <a:cubicBezTo>
                  <a:pt x="4806926" y="1574717"/>
                  <a:pt x="4800653" y="1606086"/>
                  <a:pt x="4781831" y="1618634"/>
                </a:cubicBezTo>
                <a:cubicBezTo>
                  <a:pt x="4781831" y="1618634"/>
                  <a:pt x="4781831" y="1618634"/>
                  <a:pt x="4593618" y="1781752"/>
                </a:cubicBezTo>
                <a:cubicBezTo>
                  <a:pt x="4574797" y="1794299"/>
                  <a:pt x="4568523" y="1825668"/>
                  <a:pt x="4574797" y="1850763"/>
                </a:cubicBezTo>
                <a:cubicBezTo>
                  <a:pt x="4574797" y="1850763"/>
                  <a:pt x="4574797" y="1850763"/>
                  <a:pt x="4606166" y="1976239"/>
                </a:cubicBezTo>
                <a:cubicBezTo>
                  <a:pt x="4612439" y="2001334"/>
                  <a:pt x="4637534" y="2020155"/>
                  <a:pt x="4662630" y="2026429"/>
                </a:cubicBezTo>
                <a:cubicBezTo>
                  <a:pt x="4662630" y="2026429"/>
                  <a:pt x="4662630" y="2026429"/>
                  <a:pt x="4907307" y="2064072"/>
                </a:cubicBezTo>
                <a:cubicBezTo>
                  <a:pt x="4932402" y="2070345"/>
                  <a:pt x="4951223" y="2089167"/>
                  <a:pt x="4951223" y="2114262"/>
                </a:cubicBezTo>
                <a:lnTo>
                  <a:pt x="4976318" y="2277380"/>
                </a:lnTo>
                <a:cubicBezTo>
                  <a:pt x="4976318" y="2302475"/>
                  <a:pt x="4963771" y="2327570"/>
                  <a:pt x="4938676" y="2333844"/>
                </a:cubicBezTo>
                <a:cubicBezTo>
                  <a:pt x="4938676" y="2333844"/>
                  <a:pt x="4938676" y="2333844"/>
                  <a:pt x="4712820" y="2434224"/>
                </a:cubicBezTo>
                <a:cubicBezTo>
                  <a:pt x="4687725" y="2440498"/>
                  <a:pt x="4668903" y="2465593"/>
                  <a:pt x="4668903" y="2490688"/>
                </a:cubicBezTo>
                <a:cubicBezTo>
                  <a:pt x="4668903" y="2490688"/>
                  <a:pt x="4668903" y="2490688"/>
                  <a:pt x="4668903" y="2628711"/>
                </a:cubicBezTo>
                <a:cubicBezTo>
                  <a:pt x="4668903" y="2647532"/>
                  <a:pt x="4681451" y="2672628"/>
                  <a:pt x="4700272" y="2685175"/>
                </a:cubicBezTo>
                <a:cubicBezTo>
                  <a:pt x="4700272" y="2685175"/>
                  <a:pt x="4700272" y="2685175"/>
                  <a:pt x="4926128" y="2798103"/>
                </a:cubicBezTo>
                <a:cubicBezTo>
                  <a:pt x="4944949" y="2804377"/>
                  <a:pt x="4957497" y="2835746"/>
                  <a:pt x="4957497" y="2854567"/>
                </a:cubicBezTo>
                <a:cubicBezTo>
                  <a:pt x="4957497" y="2854567"/>
                  <a:pt x="4957497" y="2854567"/>
                  <a:pt x="4926128" y="3017685"/>
                </a:cubicBezTo>
                <a:cubicBezTo>
                  <a:pt x="4919854" y="3042780"/>
                  <a:pt x="4901033" y="3061601"/>
                  <a:pt x="4875938" y="3061601"/>
                </a:cubicBezTo>
                <a:cubicBezTo>
                  <a:pt x="4875938" y="3061601"/>
                  <a:pt x="4875938" y="3061601"/>
                  <a:pt x="4631261" y="3092970"/>
                </a:cubicBezTo>
                <a:cubicBezTo>
                  <a:pt x="4606166" y="3092970"/>
                  <a:pt x="4581071" y="3111792"/>
                  <a:pt x="4574797" y="3136887"/>
                </a:cubicBezTo>
                <a:cubicBezTo>
                  <a:pt x="4574797" y="3136887"/>
                  <a:pt x="4574797" y="3136887"/>
                  <a:pt x="4530880" y="3262362"/>
                </a:cubicBezTo>
                <a:cubicBezTo>
                  <a:pt x="4524607" y="3281184"/>
                  <a:pt x="4530880" y="3312552"/>
                  <a:pt x="4549702" y="3331374"/>
                </a:cubicBezTo>
                <a:cubicBezTo>
                  <a:pt x="4549702" y="3331374"/>
                  <a:pt x="4549702" y="3331374"/>
                  <a:pt x="4725367" y="3500766"/>
                </a:cubicBezTo>
                <a:cubicBezTo>
                  <a:pt x="4744189" y="3519587"/>
                  <a:pt x="4750462" y="3544682"/>
                  <a:pt x="4737915" y="3569777"/>
                </a:cubicBezTo>
                <a:cubicBezTo>
                  <a:pt x="4737915" y="3569777"/>
                  <a:pt x="4737915" y="3569777"/>
                  <a:pt x="4662630" y="3714074"/>
                </a:cubicBezTo>
                <a:cubicBezTo>
                  <a:pt x="4650082" y="3732895"/>
                  <a:pt x="4624987" y="3745443"/>
                  <a:pt x="4606166" y="3745443"/>
                </a:cubicBezTo>
                <a:cubicBezTo>
                  <a:pt x="4606166" y="3745443"/>
                  <a:pt x="4606166" y="3745443"/>
                  <a:pt x="4355215" y="3695253"/>
                </a:cubicBezTo>
                <a:cubicBezTo>
                  <a:pt x="4336393" y="3688979"/>
                  <a:pt x="4305025" y="3701526"/>
                  <a:pt x="4292477" y="3720348"/>
                </a:cubicBezTo>
                <a:cubicBezTo>
                  <a:pt x="4292477" y="3720348"/>
                  <a:pt x="4292477" y="3720348"/>
                  <a:pt x="4217192" y="3827002"/>
                </a:cubicBezTo>
                <a:cubicBezTo>
                  <a:pt x="4198370" y="3845823"/>
                  <a:pt x="4198370" y="3877192"/>
                  <a:pt x="4210918" y="3896013"/>
                </a:cubicBezTo>
                <a:cubicBezTo>
                  <a:pt x="4210918" y="3896013"/>
                  <a:pt x="4210918" y="3896013"/>
                  <a:pt x="4330120" y="4115595"/>
                </a:cubicBezTo>
                <a:cubicBezTo>
                  <a:pt x="4342667" y="4134417"/>
                  <a:pt x="4336393" y="4165786"/>
                  <a:pt x="4323846" y="4184607"/>
                </a:cubicBezTo>
                <a:cubicBezTo>
                  <a:pt x="4323846" y="4184607"/>
                  <a:pt x="4323846" y="4184607"/>
                  <a:pt x="4204644" y="4297535"/>
                </a:cubicBezTo>
                <a:cubicBezTo>
                  <a:pt x="4192097" y="4316356"/>
                  <a:pt x="4160728" y="4322630"/>
                  <a:pt x="4141906" y="4310083"/>
                </a:cubicBezTo>
                <a:cubicBezTo>
                  <a:pt x="4141906" y="4310083"/>
                  <a:pt x="4141906" y="4310083"/>
                  <a:pt x="3922324" y="4190881"/>
                </a:cubicBezTo>
                <a:cubicBezTo>
                  <a:pt x="3903503" y="4178333"/>
                  <a:pt x="3872134" y="4184607"/>
                  <a:pt x="3853313" y="4197155"/>
                </a:cubicBezTo>
                <a:cubicBezTo>
                  <a:pt x="3853313" y="4197155"/>
                  <a:pt x="3853313" y="4197155"/>
                  <a:pt x="3746659" y="4278714"/>
                </a:cubicBezTo>
                <a:cubicBezTo>
                  <a:pt x="3727837" y="4291261"/>
                  <a:pt x="3715290" y="4322630"/>
                  <a:pt x="3721563" y="4341451"/>
                </a:cubicBezTo>
                <a:cubicBezTo>
                  <a:pt x="3721563" y="4341451"/>
                  <a:pt x="3721563" y="4341451"/>
                  <a:pt x="3771754" y="4586129"/>
                </a:cubicBezTo>
                <a:cubicBezTo>
                  <a:pt x="3778027" y="4611224"/>
                  <a:pt x="3765480" y="4636319"/>
                  <a:pt x="3740385" y="4648866"/>
                </a:cubicBezTo>
                <a:cubicBezTo>
                  <a:pt x="3740385" y="4648866"/>
                  <a:pt x="3740385" y="4648866"/>
                  <a:pt x="3596088" y="4724152"/>
                </a:cubicBezTo>
                <a:cubicBezTo>
                  <a:pt x="3577267" y="4736699"/>
                  <a:pt x="3545898" y="4730425"/>
                  <a:pt x="3533350" y="4717878"/>
                </a:cubicBezTo>
                <a:cubicBezTo>
                  <a:pt x="3533350" y="4717878"/>
                  <a:pt x="3533350" y="4717878"/>
                  <a:pt x="3357685" y="4535938"/>
                </a:cubicBezTo>
                <a:cubicBezTo>
                  <a:pt x="3338863" y="4523391"/>
                  <a:pt x="3307494" y="4517117"/>
                  <a:pt x="3288673" y="4523391"/>
                </a:cubicBezTo>
                <a:cubicBezTo>
                  <a:pt x="3288673" y="4523391"/>
                  <a:pt x="3288673" y="4523391"/>
                  <a:pt x="3163198" y="4567307"/>
                </a:cubicBezTo>
                <a:cubicBezTo>
                  <a:pt x="3138103" y="4573581"/>
                  <a:pt x="3119281" y="4598676"/>
                  <a:pt x="3119281" y="4623771"/>
                </a:cubicBezTo>
                <a:cubicBezTo>
                  <a:pt x="3119281" y="4623771"/>
                  <a:pt x="3119281" y="4623771"/>
                  <a:pt x="3100460" y="4868448"/>
                </a:cubicBezTo>
                <a:cubicBezTo>
                  <a:pt x="3094186" y="4893543"/>
                  <a:pt x="3075365" y="4918639"/>
                  <a:pt x="3050270" y="4918639"/>
                </a:cubicBezTo>
                <a:cubicBezTo>
                  <a:pt x="3050270" y="4918639"/>
                  <a:pt x="3050270" y="4918639"/>
                  <a:pt x="2893425" y="4950007"/>
                </a:cubicBezTo>
                <a:cubicBezTo>
                  <a:pt x="2868330" y="4956281"/>
                  <a:pt x="2843235" y="4943734"/>
                  <a:pt x="2830688" y="4924912"/>
                </a:cubicBezTo>
                <a:cubicBezTo>
                  <a:pt x="2830688" y="4924912"/>
                  <a:pt x="2830688" y="4924912"/>
                  <a:pt x="2717760" y="4705330"/>
                </a:cubicBezTo>
                <a:cubicBezTo>
                  <a:pt x="2705212" y="4680235"/>
                  <a:pt x="2680117" y="4667688"/>
                  <a:pt x="2655022" y="4667688"/>
                </a:cubicBezTo>
                <a:cubicBezTo>
                  <a:pt x="2655022" y="4667688"/>
                  <a:pt x="2655022" y="4667688"/>
                  <a:pt x="2523273" y="4673961"/>
                </a:cubicBezTo>
                <a:cubicBezTo>
                  <a:pt x="2498178" y="4673961"/>
                  <a:pt x="2473083" y="4692783"/>
                  <a:pt x="2466809" y="4711604"/>
                </a:cubicBezTo>
                <a:cubicBezTo>
                  <a:pt x="2466809" y="4711604"/>
                  <a:pt x="2466809" y="4711604"/>
                  <a:pt x="2366428" y="4943734"/>
                </a:cubicBezTo>
                <a:cubicBezTo>
                  <a:pt x="2360155" y="4968829"/>
                  <a:pt x="2335060" y="4981376"/>
                  <a:pt x="2309964" y="4981376"/>
                </a:cubicBezTo>
                <a:cubicBezTo>
                  <a:pt x="2309964" y="4981376"/>
                  <a:pt x="2309964" y="4981376"/>
                  <a:pt x="2146846" y="4962555"/>
                </a:cubicBezTo>
                <a:cubicBezTo>
                  <a:pt x="2128025" y="4956281"/>
                  <a:pt x="2102930" y="4937460"/>
                  <a:pt x="2096656" y="4918639"/>
                </a:cubicBezTo>
                <a:cubicBezTo>
                  <a:pt x="2096656" y="4918639"/>
                  <a:pt x="2096656" y="4918639"/>
                  <a:pt x="2052740" y="4667688"/>
                </a:cubicBezTo>
                <a:cubicBezTo>
                  <a:pt x="2052740" y="4648866"/>
                  <a:pt x="2027645" y="4623771"/>
                  <a:pt x="2008823" y="4617497"/>
                </a:cubicBezTo>
                <a:cubicBezTo>
                  <a:pt x="2008823" y="4617497"/>
                  <a:pt x="2008823" y="4617497"/>
                  <a:pt x="1877074" y="4586129"/>
                </a:cubicBezTo>
                <a:cubicBezTo>
                  <a:pt x="1851979" y="4579855"/>
                  <a:pt x="1826884" y="4592402"/>
                  <a:pt x="1808063" y="4604950"/>
                </a:cubicBezTo>
                <a:cubicBezTo>
                  <a:pt x="1808063" y="4604950"/>
                  <a:pt x="1808063" y="4604950"/>
                  <a:pt x="1651218" y="4799437"/>
                </a:cubicBezTo>
                <a:cubicBezTo>
                  <a:pt x="1638671" y="4818258"/>
                  <a:pt x="1607302" y="4824532"/>
                  <a:pt x="1588481" y="4818258"/>
                </a:cubicBezTo>
                <a:cubicBezTo>
                  <a:pt x="1588481" y="4818258"/>
                  <a:pt x="1588481" y="4818258"/>
                  <a:pt x="1437910" y="4749247"/>
                </a:cubicBezTo>
                <a:cubicBezTo>
                  <a:pt x="1412815" y="4742973"/>
                  <a:pt x="1400267" y="4717878"/>
                  <a:pt x="1400267" y="4692783"/>
                </a:cubicBezTo>
                <a:cubicBezTo>
                  <a:pt x="1400267" y="4692783"/>
                  <a:pt x="1400267" y="4692783"/>
                  <a:pt x="1431636" y="4448106"/>
                </a:cubicBezTo>
                <a:cubicBezTo>
                  <a:pt x="1437910" y="4423010"/>
                  <a:pt x="1419089" y="4391642"/>
                  <a:pt x="1400267" y="4385368"/>
                </a:cubicBezTo>
                <a:cubicBezTo>
                  <a:pt x="1400267" y="4385368"/>
                  <a:pt x="1400267" y="4385368"/>
                  <a:pt x="1287339" y="4310083"/>
                </a:cubicBezTo>
                <a:cubicBezTo>
                  <a:pt x="1268518" y="4297535"/>
                  <a:pt x="1237149" y="4297535"/>
                  <a:pt x="1218328" y="4310083"/>
                </a:cubicBezTo>
                <a:cubicBezTo>
                  <a:pt x="1218328" y="4310083"/>
                  <a:pt x="1218328" y="4310083"/>
                  <a:pt x="1011293" y="4448106"/>
                </a:cubicBezTo>
                <a:cubicBezTo>
                  <a:pt x="992472" y="4460653"/>
                  <a:pt x="961103" y="4460653"/>
                  <a:pt x="942282" y="4448106"/>
                </a:cubicBezTo>
                <a:cubicBezTo>
                  <a:pt x="942282" y="4448106"/>
                  <a:pt x="942282" y="4448106"/>
                  <a:pt x="816806" y="4341451"/>
                </a:cubicBezTo>
                <a:cubicBezTo>
                  <a:pt x="797985" y="4322630"/>
                  <a:pt x="791711" y="4297535"/>
                  <a:pt x="804259" y="4272440"/>
                </a:cubicBezTo>
                <a:cubicBezTo>
                  <a:pt x="804259" y="4272440"/>
                  <a:pt x="804259" y="4272440"/>
                  <a:pt x="904639" y="4046584"/>
                </a:cubicBezTo>
                <a:cubicBezTo>
                  <a:pt x="910913" y="4027763"/>
                  <a:pt x="910913" y="3996394"/>
                  <a:pt x="892092" y="3977572"/>
                </a:cubicBezTo>
                <a:cubicBezTo>
                  <a:pt x="892092" y="3977572"/>
                  <a:pt x="892092" y="3977572"/>
                  <a:pt x="804259" y="3877192"/>
                </a:cubicBezTo>
                <a:cubicBezTo>
                  <a:pt x="791711" y="3858371"/>
                  <a:pt x="760342" y="3852097"/>
                  <a:pt x="735247" y="3858371"/>
                </a:cubicBezTo>
                <a:cubicBezTo>
                  <a:pt x="735247" y="3858371"/>
                  <a:pt x="735247" y="3858371"/>
                  <a:pt x="496844" y="3927382"/>
                </a:cubicBezTo>
                <a:cubicBezTo>
                  <a:pt x="478023" y="3933656"/>
                  <a:pt x="446654" y="3921108"/>
                  <a:pt x="434106" y="3902287"/>
                </a:cubicBezTo>
                <a:cubicBezTo>
                  <a:pt x="434106" y="3902287"/>
                  <a:pt x="434106" y="3902287"/>
                  <a:pt x="346273" y="3764264"/>
                </a:cubicBezTo>
                <a:cubicBezTo>
                  <a:pt x="333726" y="3745443"/>
                  <a:pt x="340000" y="3714074"/>
                  <a:pt x="352547" y="3695253"/>
                </a:cubicBezTo>
                <a:cubicBezTo>
                  <a:pt x="352547" y="3695253"/>
                  <a:pt x="352547" y="3695253"/>
                  <a:pt x="515665" y="3507039"/>
                </a:cubicBezTo>
                <a:cubicBezTo>
                  <a:pt x="534487" y="3494492"/>
                  <a:pt x="534487" y="3463123"/>
                  <a:pt x="528213" y="3438028"/>
                </a:cubicBezTo>
                <a:cubicBezTo>
                  <a:pt x="528213" y="3438028"/>
                  <a:pt x="528213" y="3438028"/>
                  <a:pt x="471749" y="3318826"/>
                </a:cubicBezTo>
                <a:cubicBezTo>
                  <a:pt x="465475" y="3300005"/>
                  <a:pt x="434106" y="3281184"/>
                  <a:pt x="415285" y="3281184"/>
                </a:cubicBezTo>
                <a:cubicBezTo>
                  <a:pt x="415285" y="3281184"/>
                  <a:pt x="415285" y="3281184"/>
                  <a:pt x="164334" y="3274910"/>
                </a:cubicBezTo>
                <a:cubicBezTo>
                  <a:pt x="139239" y="3274910"/>
                  <a:pt x="120418" y="3256088"/>
                  <a:pt x="114144" y="3237267"/>
                </a:cubicBezTo>
                <a:cubicBezTo>
                  <a:pt x="114144" y="3237267"/>
                  <a:pt x="114144" y="3237267"/>
                  <a:pt x="70227" y="3074149"/>
                </a:cubicBezTo>
                <a:cubicBezTo>
                  <a:pt x="63954" y="3055328"/>
                  <a:pt x="70227" y="3023959"/>
                  <a:pt x="89049" y="3011411"/>
                </a:cubicBezTo>
                <a:cubicBezTo>
                  <a:pt x="89049" y="3011411"/>
                  <a:pt x="89049" y="3011411"/>
                  <a:pt x="302357" y="2885936"/>
                </a:cubicBezTo>
                <a:cubicBezTo>
                  <a:pt x="321178" y="2873388"/>
                  <a:pt x="340000" y="2842019"/>
                  <a:pt x="333726" y="2816924"/>
                </a:cubicBezTo>
                <a:cubicBezTo>
                  <a:pt x="333726" y="2816924"/>
                  <a:pt x="333726" y="2816924"/>
                  <a:pt x="321178" y="2685175"/>
                </a:cubicBezTo>
                <a:cubicBezTo>
                  <a:pt x="314905" y="2666354"/>
                  <a:pt x="296083" y="2641259"/>
                  <a:pt x="277262" y="2634985"/>
                </a:cubicBezTo>
                <a:cubicBezTo>
                  <a:pt x="277262" y="2634985"/>
                  <a:pt x="277262" y="2634985"/>
                  <a:pt x="38858" y="2553426"/>
                </a:cubicBezTo>
                <a:cubicBezTo>
                  <a:pt x="13764" y="2547152"/>
                  <a:pt x="-5058" y="2522057"/>
                  <a:pt x="1216" y="2503236"/>
                </a:cubicBezTo>
                <a:cubicBezTo>
                  <a:pt x="1216" y="2503236"/>
                  <a:pt x="1216" y="2503236"/>
                  <a:pt x="1216" y="2333844"/>
                </a:cubicBezTo>
                <a:cubicBezTo>
                  <a:pt x="1216" y="2315022"/>
                  <a:pt x="20037" y="2289927"/>
                  <a:pt x="45132" y="2283654"/>
                </a:cubicBezTo>
                <a:cubicBezTo>
                  <a:pt x="45132" y="2283654"/>
                  <a:pt x="45132" y="2283654"/>
                  <a:pt x="283536" y="2220916"/>
                </a:cubicBezTo>
                <a:cubicBezTo>
                  <a:pt x="308631" y="2214642"/>
                  <a:pt x="327452" y="2189547"/>
                  <a:pt x="333726" y="2170726"/>
                </a:cubicBezTo>
                <a:cubicBezTo>
                  <a:pt x="333726" y="2170726"/>
                  <a:pt x="333726" y="2170726"/>
                  <a:pt x="358821" y="2038977"/>
                </a:cubicBezTo>
                <a:cubicBezTo>
                  <a:pt x="365095" y="2013881"/>
                  <a:pt x="352547" y="1988786"/>
                  <a:pt x="333726" y="1969965"/>
                </a:cubicBezTo>
                <a:cubicBezTo>
                  <a:pt x="333726" y="1969965"/>
                  <a:pt x="333726" y="1969965"/>
                  <a:pt x="126691" y="1831942"/>
                </a:cubicBezTo>
                <a:cubicBezTo>
                  <a:pt x="107870" y="1819394"/>
                  <a:pt x="101596" y="1788026"/>
                  <a:pt x="107870" y="1769204"/>
                </a:cubicBezTo>
                <a:cubicBezTo>
                  <a:pt x="107870" y="1769204"/>
                  <a:pt x="107870" y="1769204"/>
                  <a:pt x="158060" y="1612360"/>
                </a:cubicBezTo>
                <a:cubicBezTo>
                  <a:pt x="170608" y="1587265"/>
                  <a:pt x="189429" y="1568444"/>
                  <a:pt x="214524" y="1574717"/>
                </a:cubicBezTo>
                <a:cubicBezTo>
                  <a:pt x="214524" y="1574717"/>
                  <a:pt x="214524" y="1574717"/>
                  <a:pt x="465475" y="1580991"/>
                </a:cubicBezTo>
                <a:cubicBezTo>
                  <a:pt x="484296" y="1587265"/>
                  <a:pt x="515665" y="1568444"/>
                  <a:pt x="528213" y="1549622"/>
                </a:cubicBezTo>
                <a:cubicBezTo>
                  <a:pt x="528213" y="1549622"/>
                  <a:pt x="528213" y="1549622"/>
                  <a:pt x="584677" y="1430420"/>
                </a:cubicBezTo>
                <a:cubicBezTo>
                  <a:pt x="597224" y="1411599"/>
                  <a:pt x="597224" y="1380230"/>
                  <a:pt x="578403" y="1361409"/>
                </a:cubicBezTo>
                <a:cubicBezTo>
                  <a:pt x="578403" y="1361409"/>
                  <a:pt x="578403" y="1361409"/>
                  <a:pt x="427833" y="1160648"/>
                </a:cubicBezTo>
                <a:cubicBezTo>
                  <a:pt x="415285" y="1141827"/>
                  <a:pt x="415285" y="1116732"/>
                  <a:pt x="427833" y="1097911"/>
                </a:cubicBezTo>
                <a:cubicBezTo>
                  <a:pt x="427833" y="1097911"/>
                  <a:pt x="427833" y="1097911"/>
                  <a:pt x="521939" y="959887"/>
                </a:cubicBezTo>
                <a:cubicBezTo>
                  <a:pt x="534487" y="941066"/>
                  <a:pt x="565856" y="934792"/>
                  <a:pt x="584677" y="941066"/>
                </a:cubicBezTo>
                <a:cubicBezTo>
                  <a:pt x="584677" y="941066"/>
                  <a:pt x="584677" y="941066"/>
                  <a:pt x="823080" y="1028899"/>
                </a:cubicBezTo>
                <a:cubicBezTo>
                  <a:pt x="841902" y="1035173"/>
                  <a:pt x="873270" y="1028899"/>
                  <a:pt x="892092" y="1010078"/>
                </a:cubicBezTo>
                <a:cubicBezTo>
                  <a:pt x="892092" y="1010078"/>
                  <a:pt x="892092" y="1010078"/>
                  <a:pt x="986198" y="915971"/>
                </a:cubicBezTo>
                <a:cubicBezTo>
                  <a:pt x="998746" y="897150"/>
                  <a:pt x="1005020" y="865781"/>
                  <a:pt x="998746" y="846960"/>
                </a:cubicBezTo>
                <a:cubicBezTo>
                  <a:pt x="998746" y="846960"/>
                  <a:pt x="998746" y="846960"/>
                  <a:pt x="910913" y="614830"/>
                </a:cubicBezTo>
                <a:cubicBezTo>
                  <a:pt x="904639" y="589735"/>
                  <a:pt x="910913" y="564640"/>
                  <a:pt x="929734" y="552092"/>
                </a:cubicBezTo>
                <a:cubicBezTo>
                  <a:pt x="929734" y="552092"/>
                  <a:pt x="929734" y="552092"/>
                  <a:pt x="1061484" y="451712"/>
                </a:cubicBezTo>
                <a:cubicBezTo>
                  <a:pt x="1080305" y="439164"/>
                  <a:pt x="1111674" y="439164"/>
                  <a:pt x="1130495" y="451712"/>
                </a:cubicBezTo>
                <a:cubicBezTo>
                  <a:pt x="1130495" y="451712"/>
                  <a:pt x="1130495" y="451712"/>
                  <a:pt x="1331256" y="602282"/>
                </a:cubicBezTo>
                <a:cubicBezTo>
                  <a:pt x="1350077" y="614830"/>
                  <a:pt x="1381446" y="614830"/>
                  <a:pt x="1400267" y="608556"/>
                </a:cubicBezTo>
                <a:cubicBezTo>
                  <a:pt x="1400267" y="608556"/>
                  <a:pt x="1400267" y="608556"/>
                  <a:pt x="1519469" y="539545"/>
                </a:cubicBezTo>
                <a:cubicBezTo>
                  <a:pt x="1538290" y="533271"/>
                  <a:pt x="1550838" y="501902"/>
                  <a:pt x="1550838" y="483081"/>
                </a:cubicBezTo>
                <a:cubicBezTo>
                  <a:pt x="1550838" y="483081"/>
                  <a:pt x="1550838" y="483081"/>
                  <a:pt x="1538290" y="232130"/>
                </a:cubicBezTo>
                <a:cubicBezTo>
                  <a:pt x="1532017" y="207035"/>
                  <a:pt x="1550838" y="181939"/>
                  <a:pt x="1569659" y="175666"/>
                </a:cubicBezTo>
                <a:cubicBezTo>
                  <a:pt x="1569659" y="175666"/>
                  <a:pt x="1569659" y="175666"/>
                  <a:pt x="1726504" y="119202"/>
                </a:cubicBezTo>
                <a:cubicBezTo>
                  <a:pt x="1751599" y="112928"/>
                  <a:pt x="1776694" y="119202"/>
                  <a:pt x="1789241" y="138023"/>
                </a:cubicBezTo>
                <a:cubicBezTo>
                  <a:pt x="1789241" y="138023"/>
                  <a:pt x="1789241" y="138023"/>
                  <a:pt x="1939812" y="345058"/>
                </a:cubicBezTo>
                <a:cubicBezTo>
                  <a:pt x="1952359" y="357605"/>
                  <a:pt x="1983728" y="370153"/>
                  <a:pt x="2002550" y="370153"/>
                </a:cubicBezTo>
                <a:cubicBezTo>
                  <a:pt x="2002550" y="370153"/>
                  <a:pt x="2002550" y="370153"/>
                  <a:pt x="2134299" y="338784"/>
                </a:cubicBezTo>
                <a:cubicBezTo>
                  <a:pt x="2159394" y="338784"/>
                  <a:pt x="2178215" y="313689"/>
                  <a:pt x="2184489" y="294868"/>
                </a:cubicBezTo>
                <a:cubicBezTo>
                  <a:pt x="2184489" y="294868"/>
                  <a:pt x="2184489" y="294868"/>
                  <a:pt x="2247227" y="50190"/>
                </a:cubicBezTo>
                <a:cubicBezTo>
                  <a:pt x="2247227" y="31369"/>
                  <a:pt x="2272322" y="12548"/>
                  <a:pt x="2297417" y="6274"/>
                </a:cubicBezTo>
                <a:cubicBezTo>
                  <a:pt x="2297417" y="6274"/>
                  <a:pt x="2297417" y="6274"/>
                  <a:pt x="2460535" y="0"/>
                </a:cubicBezTo>
                <a:close/>
              </a:path>
            </a:pathLst>
          </a:custGeom>
          <a:solidFill>
            <a:srgbClr val="0053A3"/>
          </a:solidFill>
          <a:ln w="9525">
            <a:noFill/>
            <a:round/>
          </a:ln>
        </p:spPr>
        <p:txBody>
          <a:bodyPr vert="horz" wrap="square" lIns="91408" tIns="45705" rIns="91408" bIns="45705" numCol="1" anchor="t" anchorCtr="0" compatLnSpc="1">
            <a:noAutofit/>
          </a:bodyPr>
          <a:lstStyle/>
          <a:p>
            <a:pPr defTabSz="609600"/>
            <a:endParaRPr lang="zh-CN" altLang="en-US" sz="1705">
              <a:solidFill>
                <a:prstClr val="black"/>
              </a:solidFill>
              <a:latin typeface="Calibri" panose="020F0502020204030204"/>
              <a:ea typeface="等线" panose="02010600030101010101" charset="-122"/>
            </a:endParaRPr>
          </a:p>
        </p:txBody>
      </p:sp>
      <p:sp>
        <p:nvSpPr>
          <p:cNvPr id="27" name="文本框 26"/>
          <p:cNvSpPr txBox="1"/>
          <p:nvPr/>
        </p:nvSpPr>
        <p:spPr>
          <a:xfrm>
            <a:off x="2091034" y="2308357"/>
            <a:ext cx="2348720" cy="628955"/>
          </a:xfrm>
          <a:prstGeom prst="rect">
            <a:avLst/>
          </a:prstGeom>
          <a:noFill/>
        </p:spPr>
        <p:txBody>
          <a:bodyPr wrap="none" rtlCol="0">
            <a:spAutoFit/>
          </a:bodyPr>
          <a:lstStyle/>
          <a:p>
            <a:pPr algn="ctr">
              <a:lnSpc>
                <a:spcPct val="120000"/>
              </a:lnSpc>
            </a:pPr>
            <a:r>
              <a:rPr lang="en-US" altLang="zh-CN" sz="3200" b="1" dirty="0">
                <a:solidFill>
                  <a:schemeClr val="tx1">
                    <a:lumMod val="75000"/>
                    <a:lumOff val="25000"/>
                  </a:schemeClr>
                </a:solidFill>
                <a:latin typeface="Arial" panose="020B0604020202020204" pitchFamily="34" charset="0"/>
                <a:ea typeface="微软雅黑" panose="020B0503020204020204" pitchFamily="34" charset="-122"/>
                <a:cs typeface="Arial" panose="020B0604020202020204" pitchFamily="34" charset="0"/>
              </a:rPr>
              <a:t>EasyGraph</a:t>
            </a:r>
            <a:endParaRPr lang="en-US" altLang="zh-CN" sz="3200" b="1" dirty="0">
              <a:solidFill>
                <a:schemeClr val="tx1">
                  <a:lumMod val="75000"/>
                  <a:lumOff val="25000"/>
                </a:schemeClr>
              </a:solidFill>
              <a:latin typeface="Arial" panose="020B0604020202020204" pitchFamily="34" charset="0"/>
              <a:ea typeface="微软雅黑" panose="020B0503020204020204" pitchFamily="34" charset="-122"/>
              <a:cs typeface="Arial" panose="020B0604020202020204" pitchFamily="34" charset="0"/>
            </a:endParaRPr>
          </a:p>
        </p:txBody>
      </p:sp>
      <p:sp>
        <p:nvSpPr>
          <p:cNvPr id="28" name="文本框 27"/>
          <p:cNvSpPr txBox="1"/>
          <p:nvPr/>
        </p:nvSpPr>
        <p:spPr>
          <a:xfrm>
            <a:off x="1769110" y="2990215"/>
            <a:ext cx="3033395" cy="2245360"/>
          </a:xfrm>
          <a:prstGeom prst="rect">
            <a:avLst/>
          </a:prstGeom>
          <a:noFill/>
        </p:spPr>
        <p:txBody>
          <a:bodyPr wrap="square" rtlCol="0">
            <a:spAutoFit/>
          </a:bodyPr>
          <a:lstStyle/>
          <a:p>
            <a:pPr algn="just">
              <a:lnSpc>
                <a:spcPct val="125000"/>
              </a:lnSpc>
              <a:buClrTx/>
              <a:buSzTx/>
              <a:buFontTx/>
            </a:pPr>
            <a:r>
              <a:rPr lang="en-US" altLang="zh-CN" sz="1600" dirty="0">
                <a:latin typeface="Times New Roman" panose="02020603050405020304" pitchFamily="18" charset="0"/>
                <a:ea typeface="新宋体" panose="02010609030101010101" pitchFamily="49" charset="-122"/>
                <a:cs typeface="Times New Roman" panose="02020603050405020304" pitchFamily="18" charset="0"/>
              </a:rPr>
              <a:t>Pybind11</a:t>
            </a:r>
            <a:r>
              <a:rPr lang="zh-CN" altLang="en-US" sz="1600" dirty="0">
                <a:solidFill>
                  <a:schemeClr val="bg2">
                    <a:lumMod val="50000"/>
                  </a:schemeClr>
                </a:solidFill>
                <a:latin typeface="新宋体" panose="02010609030101010101" pitchFamily="49" charset="-122"/>
                <a:ea typeface="新宋体" panose="02010609030101010101" pitchFamily="49" charset="-122"/>
              </a:rPr>
              <a:t>是轻量级的头文件库，它在</a:t>
            </a:r>
            <a:r>
              <a:rPr lang="en-US" altLang="zh-CN" sz="1600" dirty="0">
                <a:solidFill>
                  <a:schemeClr val="bg2">
                    <a:lumMod val="50000"/>
                  </a:schemeClr>
                </a:solidFill>
                <a:latin typeface="Times New Roman" panose="02020603050405020304" pitchFamily="18" charset="0"/>
                <a:ea typeface="新宋体" panose="02010609030101010101" pitchFamily="49" charset="-122"/>
                <a:cs typeface="Times New Roman" panose="02020603050405020304" pitchFamily="18" charset="0"/>
              </a:rPr>
              <a:t>Python</a:t>
            </a:r>
            <a:r>
              <a:rPr lang="zh-CN" altLang="en-US" sz="1600" dirty="0">
                <a:solidFill>
                  <a:schemeClr val="bg2">
                    <a:lumMod val="50000"/>
                  </a:schemeClr>
                </a:solidFill>
                <a:latin typeface="新宋体" panose="02010609030101010101" pitchFamily="49" charset="-122"/>
                <a:ea typeface="新宋体" panose="02010609030101010101" pitchFamily="49" charset="-122"/>
              </a:rPr>
              <a:t>中公开</a:t>
            </a:r>
            <a:r>
              <a:rPr lang="en-US" altLang="zh-CN" sz="1600" dirty="0">
                <a:solidFill>
                  <a:schemeClr val="bg2">
                    <a:lumMod val="50000"/>
                  </a:schemeClr>
                </a:solidFill>
                <a:latin typeface="Times New Roman" panose="02020603050405020304" pitchFamily="18" charset="0"/>
                <a:ea typeface="新宋体" panose="02010609030101010101" pitchFamily="49" charset="-122"/>
                <a:cs typeface="Times New Roman" panose="02020603050405020304" pitchFamily="18" charset="0"/>
              </a:rPr>
              <a:t> C++ </a:t>
            </a:r>
            <a:r>
              <a:rPr lang="zh-CN" altLang="en-US" sz="1600" dirty="0">
                <a:solidFill>
                  <a:schemeClr val="bg2">
                    <a:lumMod val="50000"/>
                  </a:schemeClr>
                </a:solidFill>
                <a:latin typeface="新宋体" panose="02010609030101010101" pitchFamily="49" charset="-122"/>
                <a:ea typeface="新宋体" panose="02010609030101010101" pitchFamily="49" charset="-122"/>
              </a:rPr>
              <a:t>类型，反之亦然，主要用于创建现有</a:t>
            </a:r>
            <a:r>
              <a:rPr lang="en-US" altLang="zh-CN" sz="1600" dirty="0">
                <a:solidFill>
                  <a:schemeClr val="bg2">
                    <a:lumMod val="50000"/>
                  </a:schemeClr>
                </a:solidFill>
                <a:latin typeface="新宋体" panose="02010609030101010101" pitchFamily="49" charset="-122"/>
                <a:ea typeface="新宋体" panose="02010609030101010101" pitchFamily="49" charset="-122"/>
              </a:rPr>
              <a:t> </a:t>
            </a:r>
            <a:r>
              <a:rPr lang="en-US" altLang="zh-CN" sz="1600" dirty="0">
                <a:solidFill>
                  <a:schemeClr val="bg2">
                    <a:lumMod val="50000"/>
                  </a:schemeClr>
                </a:solidFill>
                <a:latin typeface="Times New Roman" panose="02020603050405020304" pitchFamily="18" charset="0"/>
                <a:ea typeface="新宋体" panose="02010609030101010101" pitchFamily="49" charset="-122"/>
                <a:cs typeface="Times New Roman" panose="02020603050405020304" pitchFamily="18" charset="0"/>
              </a:rPr>
              <a:t>C++ </a:t>
            </a:r>
            <a:r>
              <a:rPr lang="zh-CN" altLang="en-US" sz="1600" dirty="0">
                <a:solidFill>
                  <a:schemeClr val="bg2">
                    <a:lumMod val="50000"/>
                  </a:schemeClr>
                </a:solidFill>
                <a:latin typeface="新宋体" panose="02010609030101010101" pitchFamily="49" charset="-122"/>
                <a:ea typeface="新宋体" panose="02010609030101010101" pitchFamily="49" charset="-122"/>
              </a:rPr>
              <a:t>代码的</a:t>
            </a:r>
            <a:r>
              <a:rPr lang="en-US" altLang="zh-CN" sz="1600" dirty="0">
                <a:solidFill>
                  <a:schemeClr val="bg2">
                    <a:lumMod val="50000"/>
                  </a:schemeClr>
                </a:solidFill>
                <a:latin typeface="Times New Roman" panose="02020603050405020304" pitchFamily="18" charset="0"/>
                <a:ea typeface="新宋体" panose="02010609030101010101" pitchFamily="49" charset="-122"/>
                <a:cs typeface="Times New Roman" panose="02020603050405020304" pitchFamily="18" charset="0"/>
              </a:rPr>
              <a:t>Python</a:t>
            </a:r>
            <a:r>
              <a:rPr lang="zh-CN" altLang="en-US" sz="1600" dirty="0">
                <a:solidFill>
                  <a:schemeClr val="bg2">
                    <a:lumMod val="50000"/>
                  </a:schemeClr>
                </a:solidFill>
                <a:latin typeface="新宋体" panose="02010609030101010101" pitchFamily="49" charset="-122"/>
                <a:ea typeface="新宋体" panose="02010609030101010101" pitchFamily="49" charset="-122"/>
              </a:rPr>
              <a:t>绑定。我们的算法可以通过</a:t>
            </a:r>
            <a:r>
              <a:rPr lang="en-US" altLang="zh-CN" sz="1600" dirty="0" err="1">
                <a:solidFill>
                  <a:schemeClr val="bg2">
                    <a:lumMod val="50000"/>
                  </a:schemeClr>
                </a:solidFill>
                <a:latin typeface="Times New Roman" panose="02020603050405020304" pitchFamily="18" charset="0"/>
                <a:ea typeface="新宋体" panose="02010609030101010101" pitchFamily="49" charset="-122"/>
                <a:cs typeface="Times New Roman" panose="02020603050405020304" pitchFamily="18" charset="0"/>
              </a:rPr>
              <a:t>EasyGraph</a:t>
            </a:r>
            <a:r>
              <a:rPr lang="zh-CN" altLang="en-US" sz="1600" dirty="0">
                <a:solidFill>
                  <a:schemeClr val="bg2">
                    <a:lumMod val="50000"/>
                  </a:schemeClr>
                </a:solidFill>
                <a:latin typeface="新宋体" panose="02010609030101010101" pitchFamily="49" charset="-122"/>
                <a:ea typeface="新宋体" panose="02010609030101010101" pitchFamily="49" charset="-122"/>
              </a:rPr>
              <a:t>传入图的基类数据，与</a:t>
            </a:r>
            <a:r>
              <a:rPr lang="en-US" altLang="zh-CN" sz="1600" dirty="0">
                <a:solidFill>
                  <a:schemeClr val="bg2">
                    <a:lumMod val="50000"/>
                  </a:schemeClr>
                </a:solidFill>
                <a:latin typeface="Times New Roman" panose="02020603050405020304" pitchFamily="18" charset="0"/>
                <a:ea typeface="新宋体" panose="02010609030101010101" pitchFamily="49" charset="-122"/>
                <a:cs typeface="Times New Roman" panose="02020603050405020304" pitchFamily="18" charset="0"/>
              </a:rPr>
              <a:t>EasyGraph</a:t>
            </a:r>
            <a:r>
              <a:rPr lang="zh-CN" altLang="en-US" sz="1600" dirty="0">
                <a:solidFill>
                  <a:schemeClr val="bg2">
                    <a:lumMod val="50000"/>
                  </a:schemeClr>
                </a:solidFill>
                <a:latin typeface="新宋体" panose="02010609030101010101" pitchFamily="49" charset="-122"/>
                <a:ea typeface="新宋体" panose="02010609030101010101" pitchFamily="49" charset="-122"/>
              </a:rPr>
              <a:t>实现了很好的兼容性。</a:t>
            </a:r>
            <a:endParaRPr lang="zh-CN" altLang="en-US" sz="1600" dirty="0">
              <a:solidFill>
                <a:schemeClr val="bg2">
                  <a:lumMod val="50000"/>
                </a:schemeClr>
              </a:solidFill>
              <a:latin typeface="新宋体" panose="02010609030101010101" pitchFamily="49" charset="-122"/>
              <a:ea typeface="新宋体" panose="02010609030101010101" pitchFamily="49" charset="-122"/>
            </a:endParaRPr>
          </a:p>
        </p:txBody>
      </p:sp>
      <p:pic>
        <p:nvPicPr>
          <p:cNvPr id="3" name="图片 2"/>
          <p:cNvPicPr>
            <a:picLocks noChangeAspect="1"/>
          </p:cNvPicPr>
          <p:nvPr/>
        </p:nvPicPr>
        <p:blipFill>
          <a:blip r:embed="rId3"/>
          <a:stretch>
            <a:fillRect/>
          </a:stretch>
        </p:blipFill>
        <p:spPr>
          <a:xfrm>
            <a:off x="5965825" y="1946910"/>
            <a:ext cx="6031230" cy="3356610"/>
          </a:xfrm>
          <a:prstGeom prst="rect">
            <a:avLst/>
          </a:prstGeom>
        </p:spPr>
      </p:pic>
      <p:sp>
        <p:nvSpPr>
          <p:cNvPr id="2" name="文本框 14"/>
          <p:cNvSpPr txBox="1"/>
          <p:nvPr/>
        </p:nvSpPr>
        <p:spPr>
          <a:xfrm>
            <a:off x="1417468" y="314861"/>
            <a:ext cx="3633629"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3200" dirty="0">
                <a:solidFill>
                  <a:srgbClr val="104BA4"/>
                </a:solidFill>
                <a:latin typeface="微软雅黑" panose="020B0503020204020204" pitchFamily="34" charset="-122"/>
                <a:ea typeface="微软雅黑" panose="020B0503020204020204" pitchFamily="34" charset="-122"/>
                <a:cs typeface="阿里巴巴普惠体" panose="00020600040101010101" pitchFamily="18" charset="-122"/>
              </a:rPr>
              <a:t>解决</a:t>
            </a:r>
            <a:r>
              <a:rPr kumimoji="0" lang="zh-CN" altLang="en-US" sz="3200" b="0" i="0" u="none" strike="noStrike" kern="1200" cap="none" spc="0" normalizeH="0" baseline="0" noProof="0" dirty="0">
                <a:ln>
                  <a:noFill/>
                </a:ln>
                <a:solidFill>
                  <a:srgbClr val="104BA4"/>
                </a:solidFill>
                <a:effectLst/>
                <a:uLnTx/>
                <a:uFillTx/>
                <a:latin typeface="微软雅黑" panose="020B0503020204020204" pitchFamily="34" charset="-122"/>
                <a:ea typeface="微软雅黑" panose="020B0503020204020204" pitchFamily="34" charset="-122"/>
                <a:cs typeface="阿里巴巴普惠体" panose="00020600040101010101" pitchFamily="18" charset="-122"/>
              </a:rPr>
              <a:t>方案</a:t>
            </a:r>
            <a:endParaRPr kumimoji="0" lang="zh-CN" altLang="en-US" sz="3200" b="0" i="0" u="none" strike="noStrike" kern="1200" cap="none" spc="0" normalizeH="0" baseline="0" noProof="0" dirty="0">
              <a:ln>
                <a:noFill/>
              </a:ln>
              <a:solidFill>
                <a:srgbClr val="104BA4"/>
              </a:solidFill>
              <a:effectLst/>
              <a:uLnTx/>
              <a:uFillTx/>
              <a:latin typeface="微软雅黑" panose="020B0503020204020204" pitchFamily="34" charset="-122"/>
              <a:ea typeface="微软雅黑" panose="020B0503020204020204" pitchFamily="34" charset="-122"/>
              <a:cs typeface="阿里巴巴普惠体" panose="00020600040101010101" pitchFamily="18" charset="-122"/>
            </a:endParaRPr>
          </a:p>
        </p:txBody>
      </p:sp>
      <p:sp>
        <p:nvSpPr>
          <p:cNvPr id="5" name="灯片编号占位符 1"/>
          <p:cNvSpPr>
            <a:spLocks noGrp="1"/>
          </p:cNvSpPr>
          <p:nvPr>
            <p:ph type="sldNum" sz="quarter" idx="12"/>
          </p:nvPr>
        </p:nvSpPr>
        <p:spPr>
          <a:xfrm>
            <a:off x="9012550" y="6312804"/>
            <a:ext cx="2743200" cy="365125"/>
          </a:xfrm>
        </p:spPr>
        <p:txBody>
          <a:bodyPr vert="horz" lIns="91440" tIns="45720" rIns="91440" bIns="45720" rtlCol="0" anchor="ctr">
            <a:normAutofit lnSpcReduction="10000"/>
          </a:bodyPr>
          <a:lstStyle/>
          <a:p>
            <a:pPr lvl="0" algn="r">
              <a:buClrTx/>
              <a:buSzTx/>
              <a:buFontTx/>
            </a:pPr>
            <a:fld id="{9A0DB2DC-4C9A-4742-B13C-FB6460FD3503}" type="slidenum">
              <a:rPr lang="zh-CN" altLang="en-US" sz="1800" smtClean="0">
                <a:solidFill>
                  <a:schemeClr val="accent1"/>
                </a:solidFill>
                <a:latin typeface="黑体" panose="02010609060101010101" charset="-122"/>
                <a:ea typeface="黑体" panose="02010609060101010101" charset="-122"/>
                <a:sym typeface="+mn-ea"/>
              </a:rPr>
            </a:fld>
            <a:endParaRPr lang="zh-CN" altLang="en-US" sz="1800" dirty="0">
              <a:solidFill>
                <a:schemeClr val="accent1"/>
              </a:solidFill>
              <a:latin typeface="黑体" panose="02010609060101010101" charset="-122"/>
              <a:ea typeface="黑体" panose="02010609060101010101" charset="-122"/>
              <a:sym typeface="+mn-ea"/>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334963" y="1"/>
            <a:ext cx="895768" cy="1132114"/>
          </a:xfrm>
          <a:prstGeom prst="rect">
            <a:avLst/>
          </a:prstGeom>
          <a:solidFill>
            <a:srgbClr val="104BA4"/>
          </a:solidFill>
          <a:ln>
            <a:noFill/>
          </a:ln>
          <a:effectLst>
            <a:outerShdw blurRad="3302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4" name="文本框 13"/>
          <p:cNvSpPr txBox="1"/>
          <p:nvPr/>
        </p:nvSpPr>
        <p:spPr>
          <a:xfrm>
            <a:off x="294551" y="284064"/>
            <a:ext cx="976591" cy="6451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03</a:t>
            </a:r>
            <a:endParaRPr kumimoji="0" lang="zh-CN" altLang="en-US"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nvGrpSpPr>
          <p:cNvPr id="18" name="组合 17"/>
          <p:cNvGrpSpPr/>
          <p:nvPr/>
        </p:nvGrpSpPr>
        <p:grpSpPr>
          <a:xfrm>
            <a:off x="9796257" y="238208"/>
            <a:ext cx="1964493" cy="708062"/>
            <a:chOff x="4246274" y="-10895"/>
            <a:chExt cx="3940182" cy="1420161"/>
          </a:xfrm>
        </p:grpSpPr>
        <p:grpSp>
          <p:nvGrpSpPr>
            <p:cNvPr id="19" name="组合 18"/>
            <p:cNvGrpSpPr/>
            <p:nvPr/>
          </p:nvGrpSpPr>
          <p:grpSpPr>
            <a:xfrm>
              <a:off x="4246274" y="-10895"/>
              <a:ext cx="3940181" cy="1400681"/>
              <a:chOff x="6547903" y="954561"/>
              <a:chExt cx="5069293" cy="1802069"/>
            </a:xfrm>
          </p:grpSpPr>
          <p:pic>
            <p:nvPicPr>
              <p:cNvPr id="21" name="图片 20"/>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6547903" y="985519"/>
                <a:ext cx="1771106" cy="1771111"/>
              </a:xfrm>
              <a:prstGeom prst="rect">
                <a:avLst/>
              </a:prstGeom>
            </p:spPr>
          </p:pic>
          <p:pic>
            <p:nvPicPr>
              <p:cNvPr id="22" name="图片 2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8270228" y="954561"/>
                <a:ext cx="3346968" cy="1271930"/>
              </a:xfrm>
              <a:prstGeom prst="rect">
                <a:avLst/>
              </a:prstGeom>
            </p:spPr>
          </p:pic>
        </p:grpSp>
        <p:sp>
          <p:nvSpPr>
            <p:cNvPr id="20" name="矩形 19"/>
            <p:cNvSpPr/>
            <p:nvPr/>
          </p:nvSpPr>
          <p:spPr>
            <a:xfrm>
              <a:off x="5622894" y="915420"/>
              <a:ext cx="2563562" cy="493846"/>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FUDAN UNIVERSITY</a:t>
              </a:r>
              <a:endPar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grpSp>
      <p:sp>
        <p:nvSpPr>
          <p:cNvPr id="25" name="任意多边形 34"/>
          <p:cNvSpPr/>
          <p:nvPr/>
        </p:nvSpPr>
        <p:spPr bwMode="auto">
          <a:xfrm rot="453485">
            <a:off x="801643" y="1453187"/>
            <a:ext cx="4865280" cy="4869958"/>
          </a:xfrm>
          <a:custGeom>
            <a:avLst/>
            <a:gdLst>
              <a:gd name="connsiteX0" fmla="*/ 2485624 w 4976318"/>
              <a:gd name="connsiteY0" fmla="*/ 578679 h 4981376"/>
              <a:gd name="connsiteX1" fmla="*/ 573608 w 4976318"/>
              <a:gd name="connsiteY1" fmla="*/ 2490695 h 4981376"/>
              <a:gd name="connsiteX2" fmla="*/ 2485624 w 4976318"/>
              <a:gd name="connsiteY2" fmla="*/ 4402711 h 4981376"/>
              <a:gd name="connsiteX3" fmla="*/ 4397640 w 4976318"/>
              <a:gd name="connsiteY3" fmla="*/ 2490695 h 4981376"/>
              <a:gd name="connsiteX4" fmla="*/ 2485624 w 4976318"/>
              <a:gd name="connsiteY4" fmla="*/ 578679 h 4981376"/>
              <a:gd name="connsiteX5" fmla="*/ 2460535 w 4976318"/>
              <a:gd name="connsiteY5" fmla="*/ 0 h 4981376"/>
              <a:gd name="connsiteX6" fmla="*/ 2516999 w 4976318"/>
              <a:gd name="connsiteY6" fmla="*/ 37643 h 4981376"/>
              <a:gd name="connsiteX7" fmla="*/ 2598558 w 4976318"/>
              <a:gd name="connsiteY7" fmla="*/ 276046 h 4981376"/>
              <a:gd name="connsiteX8" fmla="*/ 2648748 w 4976318"/>
              <a:gd name="connsiteY8" fmla="*/ 319963 h 4981376"/>
              <a:gd name="connsiteX9" fmla="*/ 2786771 w 4976318"/>
              <a:gd name="connsiteY9" fmla="*/ 332510 h 4981376"/>
              <a:gd name="connsiteX10" fmla="*/ 2849509 w 4976318"/>
              <a:gd name="connsiteY10" fmla="*/ 301141 h 4981376"/>
              <a:gd name="connsiteX11" fmla="*/ 2974984 w 4976318"/>
              <a:gd name="connsiteY11" fmla="*/ 87833 h 4981376"/>
              <a:gd name="connsiteX12" fmla="*/ 3037722 w 4976318"/>
              <a:gd name="connsiteY12" fmla="*/ 62738 h 4981376"/>
              <a:gd name="connsiteX13" fmla="*/ 3194567 w 4976318"/>
              <a:gd name="connsiteY13" fmla="*/ 100380 h 4981376"/>
              <a:gd name="connsiteX14" fmla="*/ 3238483 w 4976318"/>
              <a:gd name="connsiteY14" fmla="*/ 156845 h 4981376"/>
              <a:gd name="connsiteX15" fmla="*/ 3244757 w 4976318"/>
              <a:gd name="connsiteY15" fmla="*/ 407795 h 4981376"/>
              <a:gd name="connsiteX16" fmla="*/ 3282399 w 4976318"/>
              <a:gd name="connsiteY16" fmla="*/ 464259 h 4981376"/>
              <a:gd name="connsiteX17" fmla="*/ 3407875 w 4976318"/>
              <a:gd name="connsiteY17" fmla="*/ 514450 h 4981376"/>
              <a:gd name="connsiteX18" fmla="*/ 3476886 w 4976318"/>
              <a:gd name="connsiteY18" fmla="*/ 501902 h 4981376"/>
              <a:gd name="connsiteX19" fmla="*/ 3665100 w 4976318"/>
              <a:gd name="connsiteY19" fmla="*/ 338784 h 4981376"/>
              <a:gd name="connsiteX20" fmla="*/ 3727837 w 4976318"/>
              <a:gd name="connsiteY20" fmla="*/ 332510 h 4981376"/>
              <a:gd name="connsiteX21" fmla="*/ 3872134 w 4976318"/>
              <a:gd name="connsiteY21" fmla="*/ 420343 h 4981376"/>
              <a:gd name="connsiteX22" fmla="*/ 3897229 w 4976318"/>
              <a:gd name="connsiteY22" fmla="*/ 476807 h 4981376"/>
              <a:gd name="connsiteX23" fmla="*/ 3828218 w 4976318"/>
              <a:gd name="connsiteY23" fmla="*/ 721484 h 4981376"/>
              <a:gd name="connsiteX24" fmla="*/ 3847039 w 4976318"/>
              <a:gd name="connsiteY24" fmla="*/ 784222 h 4981376"/>
              <a:gd name="connsiteX25" fmla="*/ 3953693 w 4976318"/>
              <a:gd name="connsiteY25" fmla="*/ 872055 h 4981376"/>
              <a:gd name="connsiteX26" fmla="*/ 4022705 w 4976318"/>
              <a:gd name="connsiteY26" fmla="*/ 884602 h 4981376"/>
              <a:gd name="connsiteX27" fmla="*/ 4248561 w 4976318"/>
              <a:gd name="connsiteY27" fmla="*/ 777948 h 4981376"/>
              <a:gd name="connsiteX28" fmla="*/ 4311298 w 4976318"/>
              <a:gd name="connsiteY28" fmla="*/ 790496 h 4981376"/>
              <a:gd name="connsiteX29" fmla="*/ 4417952 w 4976318"/>
              <a:gd name="connsiteY29" fmla="*/ 915971 h 4981376"/>
              <a:gd name="connsiteX30" fmla="*/ 4424226 w 4976318"/>
              <a:gd name="connsiteY30" fmla="*/ 984983 h 4981376"/>
              <a:gd name="connsiteX31" fmla="*/ 4292477 w 4976318"/>
              <a:gd name="connsiteY31" fmla="*/ 1192017 h 4981376"/>
              <a:gd name="connsiteX32" fmla="*/ 4292477 w 4976318"/>
              <a:gd name="connsiteY32" fmla="*/ 1261029 h 4981376"/>
              <a:gd name="connsiteX33" fmla="*/ 4361488 w 4976318"/>
              <a:gd name="connsiteY33" fmla="*/ 1373957 h 4981376"/>
              <a:gd name="connsiteX34" fmla="*/ 4424226 w 4976318"/>
              <a:gd name="connsiteY34" fmla="*/ 1405325 h 4981376"/>
              <a:gd name="connsiteX35" fmla="*/ 4675177 w 4976318"/>
              <a:gd name="connsiteY35" fmla="*/ 1373957 h 4981376"/>
              <a:gd name="connsiteX36" fmla="*/ 4731641 w 4976318"/>
              <a:gd name="connsiteY36" fmla="*/ 1405325 h 4981376"/>
              <a:gd name="connsiteX37" fmla="*/ 4800653 w 4976318"/>
              <a:gd name="connsiteY37" fmla="*/ 1555896 h 4981376"/>
              <a:gd name="connsiteX38" fmla="*/ 4781831 w 4976318"/>
              <a:gd name="connsiteY38" fmla="*/ 1618634 h 4981376"/>
              <a:gd name="connsiteX39" fmla="*/ 4593618 w 4976318"/>
              <a:gd name="connsiteY39" fmla="*/ 1781752 h 4981376"/>
              <a:gd name="connsiteX40" fmla="*/ 4574797 w 4976318"/>
              <a:gd name="connsiteY40" fmla="*/ 1850763 h 4981376"/>
              <a:gd name="connsiteX41" fmla="*/ 4606166 w 4976318"/>
              <a:gd name="connsiteY41" fmla="*/ 1976239 h 4981376"/>
              <a:gd name="connsiteX42" fmla="*/ 4662630 w 4976318"/>
              <a:gd name="connsiteY42" fmla="*/ 2026429 h 4981376"/>
              <a:gd name="connsiteX43" fmla="*/ 4907307 w 4976318"/>
              <a:gd name="connsiteY43" fmla="*/ 2064072 h 4981376"/>
              <a:gd name="connsiteX44" fmla="*/ 4951223 w 4976318"/>
              <a:gd name="connsiteY44" fmla="*/ 2114262 h 4981376"/>
              <a:gd name="connsiteX45" fmla="*/ 4976318 w 4976318"/>
              <a:gd name="connsiteY45" fmla="*/ 2277380 h 4981376"/>
              <a:gd name="connsiteX46" fmla="*/ 4938676 w 4976318"/>
              <a:gd name="connsiteY46" fmla="*/ 2333844 h 4981376"/>
              <a:gd name="connsiteX47" fmla="*/ 4712820 w 4976318"/>
              <a:gd name="connsiteY47" fmla="*/ 2434224 h 4981376"/>
              <a:gd name="connsiteX48" fmla="*/ 4668903 w 4976318"/>
              <a:gd name="connsiteY48" fmla="*/ 2490688 h 4981376"/>
              <a:gd name="connsiteX49" fmla="*/ 4668903 w 4976318"/>
              <a:gd name="connsiteY49" fmla="*/ 2628711 h 4981376"/>
              <a:gd name="connsiteX50" fmla="*/ 4700272 w 4976318"/>
              <a:gd name="connsiteY50" fmla="*/ 2685175 h 4981376"/>
              <a:gd name="connsiteX51" fmla="*/ 4926128 w 4976318"/>
              <a:gd name="connsiteY51" fmla="*/ 2798103 h 4981376"/>
              <a:gd name="connsiteX52" fmla="*/ 4957497 w 4976318"/>
              <a:gd name="connsiteY52" fmla="*/ 2854567 h 4981376"/>
              <a:gd name="connsiteX53" fmla="*/ 4926128 w 4976318"/>
              <a:gd name="connsiteY53" fmla="*/ 3017685 h 4981376"/>
              <a:gd name="connsiteX54" fmla="*/ 4875938 w 4976318"/>
              <a:gd name="connsiteY54" fmla="*/ 3061601 h 4981376"/>
              <a:gd name="connsiteX55" fmla="*/ 4631261 w 4976318"/>
              <a:gd name="connsiteY55" fmla="*/ 3092970 h 4981376"/>
              <a:gd name="connsiteX56" fmla="*/ 4574797 w 4976318"/>
              <a:gd name="connsiteY56" fmla="*/ 3136887 h 4981376"/>
              <a:gd name="connsiteX57" fmla="*/ 4530880 w 4976318"/>
              <a:gd name="connsiteY57" fmla="*/ 3262362 h 4981376"/>
              <a:gd name="connsiteX58" fmla="*/ 4549702 w 4976318"/>
              <a:gd name="connsiteY58" fmla="*/ 3331374 h 4981376"/>
              <a:gd name="connsiteX59" fmla="*/ 4725367 w 4976318"/>
              <a:gd name="connsiteY59" fmla="*/ 3500766 h 4981376"/>
              <a:gd name="connsiteX60" fmla="*/ 4737915 w 4976318"/>
              <a:gd name="connsiteY60" fmla="*/ 3569777 h 4981376"/>
              <a:gd name="connsiteX61" fmla="*/ 4662630 w 4976318"/>
              <a:gd name="connsiteY61" fmla="*/ 3714074 h 4981376"/>
              <a:gd name="connsiteX62" fmla="*/ 4606166 w 4976318"/>
              <a:gd name="connsiteY62" fmla="*/ 3745443 h 4981376"/>
              <a:gd name="connsiteX63" fmla="*/ 4355215 w 4976318"/>
              <a:gd name="connsiteY63" fmla="*/ 3695253 h 4981376"/>
              <a:gd name="connsiteX64" fmla="*/ 4292477 w 4976318"/>
              <a:gd name="connsiteY64" fmla="*/ 3720348 h 4981376"/>
              <a:gd name="connsiteX65" fmla="*/ 4217192 w 4976318"/>
              <a:gd name="connsiteY65" fmla="*/ 3827002 h 4981376"/>
              <a:gd name="connsiteX66" fmla="*/ 4210918 w 4976318"/>
              <a:gd name="connsiteY66" fmla="*/ 3896013 h 4981376"/>
              <a:gd name="connsiteX67" fmla="*/ 4330120 w 4976318"/>
              <a:gd name="connsiteY67" fmla="*/ 4115595 h 4981376"/>
              <a:gd name="connsiteX68" fmla="*/ 4323846 w 4976318"/>
              <a:gd name="connsiteY68" fmla="*/ 4184607 h 4981376"/>
              <a:gd name="connsiteX69" fmla="*/ 4204644 w 4976318"/>
              <a:gd name="connsiteY69" fmla="*/ 4297535 h 4981376"/>
              <a:gd name="connsiteX70" fmla="*/ 4141906 w 4976318"/>
              <a:gd name="connsiteY70" fmla="*/ 4310083 h 4981376"/>
              <a:gd name="connsiteX71" fmla="*/ 3922324 w 4976318"/>
              <a:gd name="connsiteY71" fmla="*/ 4190881 h 4981376"/>
              <a:gd name="connsiteX72" fmla="*/ 3853313 w 4976318"/>
              <a:gd name="connsiteY72" fmla="*/ 4197155 h 4981376"/>
              <a:gd name="connsiteX73" fmla="*/ 3746659 w 4976318"/>
              <a:gd name="connsiteY73" fmla="*/ 4278714 h 4981376"/>
              <a:gd name="connsiteX74" fmla="*/ 3721563 w 4976318"/>
              <a:gd name="connsiteY74" fmla="*/ 4341451 h 4981376"/>
              <a:gd name="connsiteX75" fmla="*/ 3771754 w 4976318"/>
              <a:gd name="connsiteY75" fmla="*/ 4586129 h 4981376"/>
              <a:gd name="connsiteX76" fmla="*/ 3740385 w 4976318"/>
              <a:gd name="connsiteY76" fmla="*/ 4648866 h 4981376"/>
              <a:gd name="connsiteX77" fmla="*/ 3596088 w 4976318"/>
              <a:gd name="connsiteY77" fmla="*/ 4724152 h 4981376"/>
              <a:gd name="connsiteX78" fmla="*/ 3533350 w 4976318"/>
              <a:gd name="connsiteY78" fmla="*/ 4717878 h 4981376"/>
              <a:gd name="connsiteX79" fmla="*/ 3357685 w 4976318"/>
              <a:gd name="connsiteY79" fmla="*/ 4535938 h 4981376"/>
              <a:gd name="connsiteX80" fmla="*/ 3288673 w 4976318"/>
              <a:gd name="connsiteY80" fmla="*/ 4523391 h 4981376"/>
              <a:gd name="connsiteX81" fmla="*/ 3163198 w 4976318"/>
              <a:gd name="connsiteY81" fmla="*/ 4567307 h 4981376"/>
              <a:gd name="connsiteX82" fmla="*/ 3119281 w 4976318"/>
              <a:gd name="connsiteY82" fmla="*/ 4623771 h 4981376"/>
              <a:gd name="connsiteX83" fmla="*/ 3100460 w 4976318"/>
              <a:gd name="connsiteY83" fmla="*/ 4868448 h 4981376"/>
              <a:gd name="connsiteX84" fmla="*/ 3050270 w 4976318"/>
              <a:gd name="connsiteY84" fmla="*/ 4918639 h 4981376"/>
              <a:gd name="connsiteX85" fmla="*/ 2893425 w 4976318"/>
              <a:gd name="connsiteY85" fmla="*/ 4950007 h 4981376"/>
              <a:gd name="connsiteX86" fmla="*/ 2830688 w 4976318"/>
              <a:gd name="connsiteY86" fmla="*/ 4924912 h 4981376"/>
              <a:gd name="connsiteX87" fmla="*/ 2717760 w 4976318"/>
              <a:gd name="connsiteY87" fmla="*/ 4705330 h 4981376"/>
              <a:gd name="connsiteX88" fmla="*/ 2655022 w 4976318"/>
              <a:gd name="connsiteY88" fmla="*/ 4667688 h 4981376"/>
              <a:gd name="connsiteX89" fmla="*/ 2523273 w 4976318"/>
              <a:gd name="connsiteY89" fmla="*/ 4673961 h 4981376"/>
              <a:gd name="connsiteX90" fmla="*/ 2466809 w 4976318"/>
              <a:gd name="connsiteY90" fmla="*/ 4711604 h 4981376"/>
              <a:gd name="connsiteX91" fmla="*/ 2366428 w 4976318"/>
              <a:gd name="connsiteY91" fmla="*/ 4943734 h 4981376"/>
              <a:gd name="connsiteX92" fmla="*/ 2309964 w 4976318"/>
              <a:gd name="connsiteY92" fmla="*/ 4981376 h 4981376"/>
              <a:gd name="connsiteX93" fmla="*/ 2146846 w 4976318"/>
              <a:gd name="connsiteY93" fmla="*/ 4962555 h 4981376"/>
              <a:gd name="connsiteX94" fmla="*/ 2096656 w 4976318"/>
              <a:gd name="connsiteY94" fmla="*/ 4918639 h 4981376"/>
              <a:gd name="connsiteX95" fmla="*/ 2052740 w 4976318"/>
              <a:gd name="connsiteY95" fmla="*/ 4667688 h 4981376"/>
              <a:gd name="connsiteX96" fmla="*/ 2008823 w 4976318"/>
              <a:gd name="connsiteY96" fmla="*/ 4617497 h 4981376"/>
              <a:gd name="connsiteX97" fmla="*/ 1877074 w 4976318"/>
              <a:gd name="connsiteY97" fmla="*/ 4586129 h 4981376"/>
              <a:gd name="connsiteX98" fmla="*/ 1808063 w 4976318"/>
              <a:gd name="connsiteY98" fmla="*/ 4604950 h 4981376"/>
              <a:gd name="connsiteX99" fmla="*/ 1651218 w 4976318"/>
              <a:gd name="connsiteY99" fmla="*/ 4799437 h 4981376"/>
              <a:gd name="connsiteX100" fmla="*/ 1588481 w 4976318"/>
              <a:gd name="connsiteY100" fmla="*/ 4818258 h 4981376"/>
              <a:gd name="connsiteX101" fmla="*/ 1437910 w 4976318"/>
              <a:gd name="connsiteY101" fmla="*/ 4749247 h 4981376"/>
              <a:gd name="connsiteX102" fmla="*/ 1400267 w 4976318"/>
              <a:gd name="connsiteY102" fmla="*/ 4692783 h 4981376"/>
              <a:gd name="connsiteX103" fmla="*/ 1431636 w 4976318"/>
              <a:gd name="connsiteY103" fmla="*/ 4448106 h 4981376"/>
              <a:gd name="connsiteX104" fmla="*/ 1400267 w 4976318"/>
              <a:gd name="connsiteY104" fmla="*/ 4385368 h 4981376"/>
              <a:gd name="connsiteX105" fmla="*/ 1287339 w 4976318"/>
              <a:gd name="connsiteY105" fmla="*/ 4310083 h 4981376"/>
              <a:gd name="connsiteX106" fmla="*/ 1218328 w 4976318"/>
              <a:gd name="connsiteY106" fmla="*/ 4310083 h 4981376"/>
              <a:gd name="connsiteX107" fmla="*/ 1011293 w 4976318"/>
              <a:gd name="connsiteY107" fmla="*/ 4448106 h 4981376"/>
              <a:gd name="connsiteX108" fmla="*/ 942282 w 4976318"/>
              <a:gd name="connsiteY108" fmla="*/ 4448106 h 4981376"/>
              <a:gd name="connsiteX109" fmla="*/ 816806 w 4976318"/>
              <a:gd name="connsiteY109" fmla="*/ 4341451 h 4981376"/>
              <a:gd name="connsiteX110" fmla="*/ 804259 w 4976318"/>
              <a:gd name="connsiteY110" fmla="*/ 4272440 h 4981376"/>
              <a:gd name="connsiteX111" fmla="*/ 904639 w 4976318"/>
              <a:gd name="connsiteY111" fmla="*/ 4046584 h 4981376"/>
              <a:gd name="connsiteX112" fmla="*/ 892092 w 4976318"/>
              <a:gd name="connsiteY112" fmla="*/ 3977572 h 4981376"/>
              <a:gd name="connsiteX113" fmla="*/ 804259 w 4976318"/>
              <a:gd name="connsiteY113" fmla="*/ 3877192 h 4981376"/>
              <a:gd name="connsiteX114" fmla="*/ 735247 w 4976318"/>
              <a:gd name="connsiteY114" fmla="*/ 3858371 h 4981376"/>
              <a:gd name="connsiteX115" fmla="*/ 496844 w 4976318"/>
              <a:gd name="connsiteY115" fmla="*/ 3927382 h 4981376"/>
              <a:gd name="connsiteX116" fmla="*/ 434106 w 4976318"/>
              <a:gd name="connsiteY116" fmla="*/ 3902287 h 4981376"/>
              <a:gd name="connsiteX117" fmla="*/ 346273 w 4976318"/>
              <a:gd name="connsiteY117" fmla="*/ 3764264 h 4981376"/>
              <a:gd name="connsiteX118" fmla="*/ 352547 w 4976318"/>
              <a:gd name="connsiteY118" fmla="*/ 3695253 h 4981376"/>
              <a:gd name="connsiteX119" fmla="*/ 515665 w 4976318"/>
              <a:gd name="connsiteY119" fmla="*/ 3507039 h 4981376"/>
              <a:gd name="connsiteX120" fmla="*/ 528213 w 4976318"/>
              <a:gd name="connsiteY120" fmla="*/ 3438028 h 4981376"/>
              <a:gd name="connsiteX121" fmla="*/ 471749 w 4976318"/>
              <a:gd name="connsiteY121" fmla="*/ 3318826 h 4981376"/>
              <a:gd name="connsiteX122" fmla="*/ 415285 w 4976318"/>
              <a:gd name="connsiteY122" fmla="*/ 3281184 h 4981376"/>
              <a:gd name="connsiteX123" fmla="*/ 164334 w 4976318"/>
              <a:gd name="connsiteY123" fmla="*/ 3274910 h 4981376"/>
              <a:gd name="connsiteX124" fmla="*/ 114144 w 4976318"/>
              <a:gd name="connsiteY124" fmla="*/ 3237267 h 4981376"/>
              <a:gd name="connsiteX125" fmla="*/ 70227 w 4976318"/>
              <a:gd name="connsiteY125" fmla="*/ 3074149 h 4981376"/>
              <a:gd name="connsiteX126" fmla="*/ 89049 w 4976318"/>
              <a:gd name="connsiteY126" fmla="*/ 3011411 h 4981376"/>
              <a:gd name="connsiteX127" fmla="*/ 302357 w 4976318"/>
              <a:gd name="connsiteY127" fmla="*/ 2885936 h 4981376"/>
              <a:gd name="connsiteX128" fmla="*/ 333726 w 4976318"/>
              <a:gd name="connsiteY128" fmla="*/ 2816924 h 4981376"/>
              <a:gd name="connsiteX129" fmla="*/ 321178 w 4976318"/>
              <a:gd name="connsiteY129" fmla="*/ 2685175 h 4981376"/>
              <a:gd name="connsiteX130" fmla="*/ 277262 w 4976318"/>
              <a:gd name="connsiteY130" fmla="*/ 2634985 h 4981376"/>
              <a:gd name="connsiteX131" fmla="*/ 38858 w 4976318"/>
              <a:gd name="connsiteY131" fmla="*/ 2553426 h 4981376"/>
              <a:gd name="connsiteX132" fmla="*/ 1216 w 4976318"/>
              <a:gd name="connsiteY132" fmla="*/ 2503236 h 4981376"/>
              <a:gd name="connsiteX133" fmla="*/ 1216 w 4976318"/>
              <a:gd name="connsiteY133" fmla="*/ 2333844 h 4981376"/>
              <a:gd name="connsiteX134" fmla="*/ 45132 w 4976318"/>
              <a:gd name="connsiteY134" fmla="*/ 2283654 h 4981376"/>
              <a:gd name="connsiteX135" fmla="*/ 283536 w 4976318"/>
              <a:gd name="connsiteY135" fmla="*/ 2220916 h 4981376"/>
              <a:gd name="connsiteX136" fmla="*/ 333726 w 4976318"/>
              <a:gd name="connsiteY136" fmla="*/ 2170726 h 4981376"/>
              <a:gd name="connsiteX137" fmla="*/ 358821 w 4976318"/>
              <a:gd name="connsiteY137" fmla="*/ 2038977 h 4981376"/>
              <a:gd name="connsiteX138" fmla="*/ 333726 w 4976318"/>
              <a:gd name="connsiteY138" fmla="*/ 1969965 h 4981376"/>
              <a:gd name="connsiteX139" fmla="*/ 126691 w 4976318"/>
              <a:gd name="connsiteY139" fmla="*/ 1831942 h 4981376"/>
              <a:gd name="connsiteX140" fmla="*/ 107870 w 4976318"/>
              <a:gd name="connsiteY140" fmla="*/ 1769204 h 4981376"/>
              <a:gd name="connsiteX141" fmla="*/ 158060 w 4976318"/>
              <a:gd name="connsiteY141" fmla="*/ 1612360 h 4981376"/>
              <a:gd name="connsiteX142" fmla="*/ 214524 w 4976318"/>
              <a:gd name="connsiteY142" fmla="*/ 1574717 h 4981376"/>
              <a:gd name="connsiteX143" fmla="*/ 465475 w 4976318"/>
              <a:gd name="connsiteY143" fmla="*/ 1580991 h 4981376"/>
              <a:gd name="connsiteX144" fmla="*/ 528213 w 4976318"/>
              <a:gd name="connsiteY144" fmla="*/ 1549622 h 4981376"/>
              <a:gd name="connsiteX145" fmla="*/ 584677 w 4976318"/>
              <a:gd name="connsiteY145" fmla="*/ 1430420 h 4981376"/>
              <a:gd name="connsiteX146" fmla="*/ 578403 w 4976318"/>
              <a:gd name="connsiteY146" fmla="*/ 1361409 h 4981376"/>
              <a:gd name="connsiteX147" fmla="*/ 427833 w 4976318"/>
              <a:gd name="connsiteY147" fmla="*/ 1160648 h 4981376"/>
              <a:gd name="connsiteX148" fmla="*/ 427833 w 4976318"/>
              <a:gd name="connsiteY148" fmla="*/ 1097911 h 4981376"/>
              <a:gd name="connsiteX149" fmla="*/ 521939 w 4976318"/>
              <a:gd name="connsiteY149" fmla="*/ 959887 h 4981376"/>
              <a:gd name="connsiteX150" fmla="*/ 584677 w 4976318"/>
              <a:gd name="connsiteY150" fmla="*/ 941066 h 4981376"/>
              <a:gd name="connsiteX151" fmla="*/ 823080 w 4976318"/>
              <a:gd name="connsiteY151" fmla="*/ 1028899 h 4981376"/>
              <a:gd name="connsiteX152" fmla="*/ 892092 w 4976318"/>
              <a:gd name="connsiteY152" fmla="*/ 1010078 h 4981376"/>
              <a:gd name="connsiteX153" fmla="*/ 986198 w 4976318"/>
              <a:gd name="connsiteY153" fmla="*/ 915971 h 4981376"/>
              <a:gd name="connsiteX154" fmla="*/ 998746 w 4976318"/>
              <a:gd name="connsiteY154" fmla="*/ 846960 h 4981376"/>
              <a:gd name="connsiteX155" fmla="*/ 910913 w 4976318"/>
              <a:gd name="connsiteY155" fmla="*/ 614830 h 4981376"/>
              <a:gd name="connsiteX156" fmla="*/ 929734 w 4976318"/>
              <a:gd name="connsiteY156" fmla="*/ 552092 h 4981376"/>
              <a:gd name="connsiteX157" fmla="*/ 1061484 w 4976318"/>
              <a:gd name="connsiteY157" fmla="*/ 451712 h 4981376"/>
              <a:gd name="connsiteX158" fmla="*/ 1130495 w 4976318"/>
              <a:gd name="connsiteY158" fmla="*/ 451712 h 4981376"/>
              <a:gd name="connsiteX159" fmla="*/ 1331256 w 4976318"/>
              <a:gd name="connsiteY159" fmla="*/ 602282 h 4981376"/>
              <a:gd name="connsiteX160" fmla="*/ 1400267 w 4976318"/>
              <a:gd name="connsiteY160" fmla="*/ 608556 h 4981376"/>
              <a:gd name="connsiteX161" fmla="*/ 1519469 w 4976318"/>
              <a:gd name="connsiteY161" fmla="*/ 539545 h 4981376"/>
              <a:gd name="connsiteX162" fmla="*/ 1550838 w 4976318"/>
              <a:gd name="connsiteY162" fmla="*/ 483081 h 4981376"/>
              <a:gd name="connsiteX163" fmla="*/ 1538290 w 4976318"/>
              <a:gd name="connsiteY163" fmla="*/ 232130 h 4981376"/>
              <a:gd name="connsiteX164" fmla="*/ 1569659 w 4976318"/>
              <a:gd name="connsiteY164" fmla="*/ 175666 h 4981376"/>
              <a:gd name="connsiteX165" fmla="*/ 1726504 w 4976318"/>
              <a:gd name="connsiteY165" fmla="*/ 119202 h 4981376"/>
              <a:gd name="connsiteX166" fmla="*/ 1789241 w 4976318"/>
              <a:gd name="connsiteY166" fmla="*/ 138023 h 4981376"/>
              <a:gd name="connsiteX167" fmla="*/ 1939812 w 4976318"/>
              <a:gd name="connsiteY167" fmla="*/ 345058 h 4981376"/>
              <a:gd name="connsiteX168" fmla="*/ 2002550 w 4976318"/>
              <a:gd name="connsiteY168" fmla="*/ 370153 h 4981376"/>
              <a:gd name="connsiteX169" fmla="*/ 2134299 w 4976318"/>
              <a:gd name="connsiteY169" fmla="*/ 338784 h 4981376"/>
              <a:gd name="connsiteX170" fmla="*/ 2184489 w 4976318"/>
              <a:gd name="connsiteY170" fmla="*/ 294868 h 4981376"/>
              <a:gd name="connsiteX171" fmla="*/ 2247227 w 4976318"/>
              <a:gd name="connsiteY171" fmla="*/ 50190 h 4981376"/>
              <a:gd name="connsiteX172" fmla="*/ 2297417 w 4976318"/>
              <a:gd name="connsiteY172" fmla="*/ 6274 h 4981376"/>
              <a:gd name="connsiteX173" fmla="*/ 2460535 w 4976318"/>
              <a:gd name="connsiteY173" fmla="*/ 0 h 4981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Lst>
            <a:rect l="l" t="t" r="r" b="b"/>
            <a:pathLst>
              <a:path w="4976318" h="4981376">
                <a:moveTo>
                  <a:pt x="2485624" y="578679"/>
                </a:moveTo>
                <a:cubicBezTo>
                  <a:pt x="1429647" y="578679"/>
                  <a:pt x="573608" y="1434718"/>
                  <a:pt x="573608" y="2490695"/>
                </a:cubicBezTo>
                <a:cubicBezTo>
                  <a:pt x="573608" y="3546672"/>
                  <a:pt x="1429647" y="4402711"/>
                  <a:pt x="2485624" y="4402711"/>
                </a:cubicBezTo>
                <a:cubicBezTo>
                  <a:pt x="3541601" y="4402711"/>
                  <a:pt x="4397640" y="3546672"/>
                  <a:pt x="4397640" y="2490695"/>
                </a:cubicBezTo>
                <a:cubicBezTo>
                  <a:pt x="4397640" y="1434718"/>
                  <a:pt x="3541601" y="578679"/>
                  <a:pt x="2485624" y="578679"/>
                </a:cubicBezTo>
                <a:close/>
                <a:moveTo>
                  <a:pt x="2460535" y="0"/>
                </a:moveTo>
                <a:cubicBezTo>
                  <a:pt x="2485630" y="0"/>
                  <a:pt x="2510725" y="18821"/>
                  <a:pt x="2516999" y="37643"/>
                </a:cubicBezTo>
                <a:cubicBezTo>
                  <a:pt x="2516999" y="37643"/>
                  <a:pt x="2516999" y="37643"/>
                  <a:pt x="2598558" y="276046"/>
                </a:cubicBezTo>
                <a:cubicBezTo>
                  <a:pt x="2604832" y="294868"/>
                  <a:pt x="2629927" y="313689"/>
                  <a:pt x="2648748" y="319963"/>
                </a:cubicBezTo>
                <a:cubicBezTo>
                  <a:pt x="2648748" y="319963"/>
                  <a:pt x="2648748" y="319963"/>
                  <a:pt x="2786771" y="332510"/>
                </a:cubicBezTo>
                <a:cubicBezTo>
                  <a:pt x="2805593" y="332510"/>
                  <a:pt x="2836961" y="319963"/>
                  <a:pt x="2849509" y="301141"/>
                </a:cubicBezTo>
                <a:cubicBezTo>
                  <a:pt x="2849509" y="301141"/>
                  <a:pt x="2849509" y="301141"/>
                  <a:pt x="2974984" y="87833"/>
                </a:cubicBezTo>
                <a:cubicBezTo>
                  <a:pt x="2987532" y="69012"/>
                  <a:pt x="3012627" y="56464"/>
                  <a:pt x="3037722" y="62738"/>
                </a:cubicBezTo>
                <a:cubicBezTo>
                  <a:pt x="3037722" y="62738"/>
                  <a:pt x="3037722" y="62738"/>
                  <a:pt x="3194567" y="100380"/>
                </a:cubicBezTo>
                <a:cubicBezTo>
                  <a:pt x="3219662" y="106654"/>
                  <a:pt x="3238483" y="131749"/>
                  <a:pt x="3238483" y="156845"/>
                </a:cubicBezTo>
                <a:cubicBezTo>
                  <a:pt x="3238483" y="156845"/>
                  <a:pt x="3238483" y="156845"/>
                  <a:pt x="3244757" y="407795"/>
                </a:cubicBezTo>
                <a:cubicBezTo>
                  <a:pt x="3244757" y="426617"/>
                  <a:pt x="3263578" y="451712"/>
                  <a:pt x="3282399" y="464259"/>
                </a:cubicBezTo>
                <a:cubicBezTo>
                  <a:pt x="3282399" y="464259"/>
                  <a:pt x="3282399" y="464259"/>
                  <a:pt x="3407875" y="514450"/>
                </a:cubicBezTo>
                <a:cubicBezTo>
                  <a:pt x="3432970" y="526997"/>
                  <a:pt x="3458065" y="520723"/>
                  <a:pt x="3476886" y="501902"/>
                </a:cubicBezTo>
                <a:cubicBezTo>
                  <a:pt x="3476886" y="501902"/>
                  <a:pt x="3476886" y="501902"/>
                  <a:pt x="3665100" y="338784"/>
                </a:cubicBezTo>
                <a:cubicBezTo>
                  <a:pt x="3677647" y="319963"/>
                  <a:pt x="3709016" y="319963"/>
                  <a:pt x="3727837" y="332510"/>
                </a:cubicBezTo>
                <a:cubicBezTo>
                  <a:pt x="3727837" y="332510"/>
                  <a:pt x="3727837" y="332510"/>
                  <a:pt x="3872134" y="420343"/>
                </a:cubicBezTo>
                <a:cubicBezTo>
                  <a:pt x="3890955" y="432890"/>
                  <a:pt x="3903503" y="457986"/>
                  <a:pt x="3897229" y="476807"/>
                </a:cubicBezTo>
                <a:cubicBezTo>
                  <a:pt x="3897229" y="476807"/>
                  <a:pt x="3897229" y="476807"/>
                  <a:pt x="3828218" y="721484"/>
                </a:cubicBezTo>
                <a:cubicBezTo>
                  <a:pt x="3821944" y="740305"/>
                  <a:pt x="3828218" y="771674"/>
                  <a:pt x="3847039" y="784222"/>
                </a:cubicBezTo>
                <a:cubicBezTo>
                  <a:pt x="3847039" y="784222"/>
                  <a:pt x="3847039" y="784222"/>
                  <a:pt x="3953693" y="872055"/>
                </a:cubicBezTo>
                <a:cubicBezTo>
                  <a:pt x="3966241" y="890876"/>
                  <a:pt x="3997609" y="890876"/>
                  <a:pt x="4022705" y="884602"/>
                </a:cubicBezTo>
                <a:cubicBezTo>
                  <a:pt x="4022705" y="884602"/>
                  <a:pt x="4022705" y="884602"/>
                  <a:pt x="4248561" y="777948"/>
                </a:cubicBezTo>
                <a:cubicBezTo>
                  <a:pt x="4267382" y="771674"/>
                  <a:pt x="4298751" y="777948"/>
                  <a:pt x="4311298" y="790496"/>
                </a:cubicBezTo>
                <a:cubicBezTo>
                  <a:pt x="4311298" y="790496"/>
                  <a:pt x="4311298" y="790496"/>
                  <a:pt x="4417952" y="915971"/>
                </a:cubicBezTo>
                <a:cubicBezTo>
                  <a:pt x="4436774" y="934792"/>
                  <a:pt x="4436774" y="966161"/>
                  <a:pt x="4424226" y="984983"/>
                </a:cubicBezTo>
                <a:cubicBezTo>
                  <a:pt x="4424226" y="984983"/>
                  <a:pt x="4424226" y="984983"/>
                  <a:pt x="4292477" y="1192017"/>
                </a:cubicBezTo>
                <a:cubicBezTo>
                  <a:pt x="4279929" y="1210838"/>
                  <a:pt x="4279929" y="1242207"/>
                  <a:pt x="4292477" y="1261029"/>
                </a:cubicBezTo>
                <a:cubicBezTo>
                  <a:pt x="4292477" y="1261029"/>
                  <a:pt x="4292477" y="1261029"/>
                  <a:pt x="4361488" y="1373957"/>
                </a:cubicBezTo>
                <a:cubicBezTo>
                  <a:pt x="4374036" y="1392778"/>
                  <a:pt x="4405405" y="1411599"/>
                  <a:pt x="4424226" y="1405325"/>
                </a:cubicBezTo>
                <a:cubicBezTo>
                  <a:pt x="4424226" y="1405325"/>
                  <a:pt x="4424226" y="1405325"/>
                  <a:pt x="4675177" y="1373957"/>
                </a:cubicBezTo>
                <a:cubicBezTo>
                  <a:pt x="4693998" y="1367683"/>
                  <a:pt x="4725367" y="1386504"/>
                  <a:pt x="4731641" y="1405325"/>
                </a:cubicBezTo>
                <a:cubicBezTo>
                  <a:pt x="4731641" y="1405325"/>
                  <a:pt x="4731641" y="1405325"/>
                  <a:pt x="4800653" y="1555896"/>
                </a:cubicBezTo>
                <a:cubicBezTo>
                  <a:pt x="4806926" y="1574717"/>
                  <a:pt x="4800653" y="1606086"/>
                  <a:pt x="4781831" y="1618634"/>
                </a:cubicBezTo>
                <a:cubicBezTo>
                  <a:pt x="4781831" y="1618634"/>
                  <a:pt x="4781831" y="1618634"/>
                  <a:pt x="4593618" y="1781752"/>
                </a:cubicBezTo>
                <a:cubicBezTo>
                  <a:pt x="4574797" y="1794299"/>
                  <a:pt x="4568523" y="1825668"/>
                  <a:pt x="4574797" y="1850763"/>
                </a:cubicBezTo>
                <a:cubicBezTo>
                  <a:pt x="4574797" y="1850763"/>
                  <a:pt x="4574797" y="1850763"/>
                  <a:pt x="4606166" y="1976239"/>
                </a:cubicBezTo>
                <a:cubicBezTo>
                  <a:pt x="4612439" y="2001334"/>
                  <a:pt x="4637534" y="2020155"/>
                  <a:pt x="4662630" y="2026429"/>
                </a:cubicBezTo>
                <a:cubicBezTo>
                  <a:pt x="4662630" y="2026429"/>
                  <a:pt x="4662630" y="2026429"/>
                  <a:pt x="4907307" y="2064072"/>
                </a:cubicBezTo>
                <a:cubicBezTo>
                  <a:pt x="4932402" y="2070345"/>
                  <a:pt x="4951223" y="2089167"/>
                  <a:pt x="4951223" y="2114262"/>
                </a:cubicBezTo>
                <a:lnTo>
                  <a:pt x="4976318" y="2277380"/>
                </a:lnTo>
                <a:cubicBezTo>
                  <a:pt x="4976318" y="2302475"/>
                  <a:pt x="4963771" y="2327570"/>
                  <a:pt x="4938676" y="2333844"/>
                </a:cubicBezTo>
                <a:cubicBezTo>
                  <a:pt x="4938676" y="2333844"/>
                  <a:pt x="4938676" y="2333844"/>
                  <a:pt x="4712820" y="2434224"/>
                </a:cubicBezTo>
                <a:cubicBezTo>
                  <a:pt x="4687725" y="2440498"/>
                  <a:pt x="4668903" y="2465593"/>
                  <a:pt x="4668903" y="2490688"/>
                </a:cubicBezTo>
                <a:cubicBezTo>
                  <a:pt x="4668903" y="2490688"/>
                  <a:pt x="4668903" y="2490688"/>
                  <a:pt x="4668903" y="2628711"/>
                </a:cubicBezTo>
                <a:cubicBezTo>
                  <a:pt x="4668903" y="2647532"/>
                  <a:pt x="4681451" y="2672628"/>
                  <a:pt x="4700272" y="2685175"/>
                </a:cubicBezTo>
                <a:cubicBezTo>
                  <a:pt x="4700272" y="2685175"/>
                  <a:pt x="4700272" y="2685175"/>
                  <a:pt x="4926128" y="2798103"/>
                </a:cubicBezTo>
                <a:cubicBezTo>
                  <a:pt x="4944949" y="2804377"/>
                  <a:pt x="4957497" y="2835746"/>
                  <a:pt x="4957497" y="2854567"/>
                </a:cubicBezTo>
                <a:cubicBezTo>
                  <a:pt x="4957497" y="2854567"/>
                  <a:pt x="4957497" y="2854567"/>
                  <a:pt x="4926128" y="3017685"/>
                </a:cubicBezTo>
                <a:cubicBezTo>
                  <a:pt x="4919854" y="3042780"/>
                  <a:pt x="4901033" y="3061601"/>
                  <a:pt x="4875938" y="3061601"/>
                </a:cubicBezTo>
                <a:cubicBezTo>
                  <a:pt x="4875938" y="3061601"/>
                  <a:pt x="4875938" y="3061601"/>
                  <a:pt x="4631261" y="3092970"/>
                </a:cubicBezTo>
                <a:cubicBezTo>
                  <a:pt x="4606166" y="3092970"/>
                  <a:pt x="4581071" y="3111792"/>
                  <a:pt x="4574797" y="3136887"/>
                </a:cubicBezTo>
                <a:cubicBezTo>
                  <a:pt x="4574797" y="3136887"/>
                  <a:pt x="4574797" y="3136887"/>
                  <a:pt x="4530880" y="3262362"/>
                </a:cubicBezTo>
                <a:cubicBezTo>
                  <a:pt x="4524607" y="3281184"/>
                  <a:pt x="4530880" y="3312552"/>
                  <a:pt x="4549702" y="3331374"/>
                </a:cubicBezTo>
                <a:cubicBezTo>
                  <a:pt x="4549702" y="3331374"/>
                  <a:pt x="4549702" y="3331374"/>
                  <a:pt x="4725367" y="3500766"/>
                </a:cubicBezTo>
                <a:cubicBezTo>
                  <a:pt x="4744189" y="3519587"/>
                  <a:pt x="4750462" y="3544682"/>
                  <a:pt x="4737915" y="3569777"/>
                </a:cubicBezTo>
                <a:cubicBezTo>
                  <a:pt x="4737915" y="3569777"/>
                  <a:pt x="4737915" y="3569777"/>
                  <a:pt x="4662630" y="3714074"/>
                </a:cubicBezTo>
                <a:cubicBezTo>
                  <a:pt x="4650082" y="3732895"/>
                  <a:pt x="4624987" y="3745443"/>
                  <a:pt x="4606166" y="3745443"/>
                </a:cubicBezTo>
                <a:cubicBezTo>
                  <a:pt x="4606166" y="3745443"/>
                  <a:pt x="4606166" y="3745443"/>
                  <a:pt x="4355215" y="3695253"/>
                </a:cubicBezTo>
                <a:cubicBezTo>
                  <a:pt x="4336393" y="3688979"/>
                  <a:pt x="4305025" y="3701526"/>
                  <a:pt x="4292477" y="3720348"/>
                </a:cubicBezTo>
                <a:cubicBezTo>
                  <a:pt x="4292477" y="3720348"/>
                  <a:pt x="4292477" y="3720348"/>
                  <a:pt x="4217192" y="3827002"/>
                </a:cubicBezTo>
                <a:cubicBezTo>
                  <a:pt x="4198370" y="3845823"/>
                  <a:pt x="4198370" y="3877192"/>
                  <a:pt x="4210918" y="3896013"/>
                </a:cubicBezTo>
                <a:cubicBezTo>
                  <a:pt x="4210918" y="3896013"/>
                  <a:pt x="4210918" y="3896013"/>
                  <a:pt x="4330120" y="4115595"/>
                </a:cubicBezTo>
                <a:cubicBezTo>
                  <a:pt x="4342667" y="4134417"/>
                  <a:pt x="4336393" y="4165786"/>
                  <a:pt x="4323846" y="4184607"/>
                </a:cubicBezTo>
                <a:cubicBezTo>
                  <a:pt x="4323846" y="4184607"/>
                  <a:pt x="4323846" y="4184607"/>
                  <a:pt x="4204644" y="4297535"/>
                </a:cubicBezTo>
                <a:cubicBezTo>
                  <a:pt x="4192097" y="4316356"/>
                  <a:pt x="4160728" y="4322630"/>
                  <a:pt x="4141906" y="4310083"/>
                </a:cubicBezTo>
                <a:cubicBezTo>
                  <a:pt x="4141906" y="4310083"/>
                  <a:pt x="4141906" y="4310083"/>
                  <a:pt x="3922324" y="4190881"/>
                </a:cubicBezTo>
                <a:cubicBezTo>
                  <a:pt x="3903503" y="4178333"/>
                  <a:pt x="3872134" y="4184607"/>
                  <a:pt x="3853313" y="4197155"/>
                </a:cubicBezTo>
                <a:cubicBezTo>
                  <a:pt x="3853313" y="4197155"/>
                  <a:pt x="3853313" y="4197155"/>
                  <a:pt x="3746659" y="4278714"/>
                </a:cubicBezTo>
                <a:cubicBezTo>
                  <a:pt x="3727837" y="4291261"/>
                  <a:pt x="3715290" y="4322630"/>
                  <a:pt x="3721563" y="4341451"/>
                </a:cubicBezTo>
                <a:cubicBezTo>
                  <a:pt x="3721563" y="4341451"/>
                  <a:pt x="3721563" y="4341451"/>
                  <a:pt x="3771754" y="4586129"/>
                </a:cubicBezTo>
                <a:cubicBezTo>
                  <a:pt x="3778027" y="4611224"/>
                  <a:pt x="3765480" y="4636319"/>
                  <a:pt x="3740385" y="4648866"/>
                </a:cubicBezTo>
                <a:cubicBezTo>
                  <a:pt x="3740385" y="4648866"/>
                  <a:pt x="3740385" y="4648866"/>
                  <a:pt x="3596088" y="4724152"/>
                </a:cubicBezTo>
                <a:cubicBezTo>
                  <a:pt x="3577267" y="4736699"/>
                  <a:pt x="3545898" y="4730425"/>
                  <a:pt x="3533350" y="4717878"/>
                </a:cubicBezTo>
                <a:cubicBezTo>
                  <a:pt x="3533350" y="4717878"/>
                  <a:pt x="3533350" y="4717878"/>
                  <a:pt x="3357685" y="4535938"/>
                </a:cubicBezTo>
                <a:cubicBezTo>
                  <a:pt x="3338863" y="4523391"/>
                  <a:pt x="3307494" y="4517117"/>
                  <a:pt x="3288673" y="4523391"/>
                </a:cubicBezTo>
                <a:cubicBezTo>
                  <a:pt x="3288673" y="4523391"/>
                  <a:pt x="3288673" y="4523391"/>
                  <a:pt x="3163198" y="4567307"/>
                </a:cubicBezTo>
                <a:cubicBezTo>
                  <a:pt x="3138103" y="4573581"/>
                  <a:pt x="3119281" y="4598676"/>
                  <a:pt x="3119281" y="4623771"/>
                </a:cubicBezTo>
                <a:cubicBezTo>
                  <a:pt x="3119281" y="4623771"/>
                  <a:pt x="3119281" y="4623771"/>
                  <a:pt x="3100460" y="4868448"/>
                </a:cubicBezTo>
                <a:cubicBezTo>
                  <a:pt x="3094186" y="4893543"/>
                  <a:pt x="3075365" y="4918639"/>
                  <a:pt x="3050270" y="4918639"/>
                </a:cubicBezTo>
                <a:cubicBezTo>
                  <a:pt x="3050270" y="4918639"/>
                  <a:pt x="3050270" y="4918639"/>
                  <a:pt x="2893425" y="4950007"/>
                </a:cubicBezTo>
                <a:cubicBezTo>
                  <a:pt x="2868330" y="4956281"/>
                  <a:pt x="2843235" y="4943734"/>
                  <a:pt x="2830688" y="4924912"/>
                </a:cubicBezTo>
                <a:cubicBezTo>
                  <a:pt x="2830688" y="4924912"/>
                  <a:pt x="2830688" y="4924912"/>
                  <a:pt x="2717760" y="4705330"/>
                </a:cubicBezTo>
                <a:cubicBezTo>
                  <a:pt x="2705212" y="4680235"/>
                  <a:pt x="2680117" y="4667688"/>
                  <a:pt x="2655022" y="4667688"/>
                </a:cubicBezTo>
                <a:cubicBezTo>
                  <a:pt x="2655022" y="4667688"/>
                  <a:pt x="2655022" y="4667688"/>
                  <a:pt x="2523273" y="4673961"/>
                </a:cubicBezTo>
                <a:cubicBezTo>
                  <a:pt x="2498178" y="4673961"/>
                  <a:pt x="2473083" y="4692783"/>
                  <a:pt x="2466809" y="4711604"/>
                </a:cubicBezTo>
                <a:cubicBezTo>
                  <a:pt x="2466809" y="4711604"/>
                  <a:pt x="2466809" y="4711604"/>
                  <a:pt x="2366428" y="4943734"/>
                </a:cubicBezTo>
                <a:cubicBezTo>
                  <a:pt x="2360155" y="4968829"/>
                  <a:pt x="2335060" y="4981376"/>
                  <a:pt x="2309964" y="4981376"/>
                </a:cubicBezTo>
                <a:cubicBezTo>
                  <a:pt x="2309964" y="4981376"/>
                  <a:pt x="2309964" y="4981376"/>
                  <a:pt x="2146846" y="4962555"/>
                </a:cubicBezTo>
                <a:cubicBezTo>
                  <a:pt x="2128025" y="4956281"/>
                  <a:pt x="2102930" y="4937460"/>
                  <a:pt x="2096656" y="4918639"/>
                </a:cubicBezTo>
                <a:cubicBezTo>
                  <a:pt x="2096656" y="4918639"/>
                  <a:pt x="2096656" y="4918639"/>
                  <a:pt x="2052740" y="4667688"/>
                </a:cubicBezTo>
                <a:cubicBezTo>
                  <a:pt x="2052740" y="4648866"/>
                  <a:pt x="2027645" y="4623771"/>
                  <a:pt x="2008823" y="4617497"/>
                </a:cubicBezTo>
                <a:cubicBezTo>
                  <a:pt x="2008823" y="4617497"/>
                  <a:pt x="2008823" y="4617497"/>
                  <a:pt x="1877074" y="4586129"/>
                </a:cubicBezTo>
                <a:cubicBezTo>
                  <a:pt x="1851979" y="4579855"/>
                  <a:pt x="1826884" y="4592402"/>
                  <a:pt x="1808063" y="4604950"/>
                </a:cubicBezTo>
                <a:cubicBezTo>
                  <a:pt x="1808063" y="4604950"/>
                  <a:pt x="1808063" y="4604950"/>
                  <a:pt x="1651218" y="4799437"/>
                </a:cubicBezTo>
                <a:cubicBezTo>
                  <a:pt x="1638671" y="4818258"/>
                  <a:pt x="1607302" y="4824532"/>
                  <a:pt x="1588481" y="4818258"/>
                </a:cubicBezTo>
                <a:cubicBezTo>
                  <a:pt x="1588481" y="4818258"/>
                  <a:pt x="1588481" y="4818258"/>
                  <a:pt x="1437910" y="4749247"/>
                </a:cubicBezTo>
                <a:cubicBezTo>
                  <a:pt x="1412815" y="4742973"/>
                  <a:pt x="1400267" y="4717878"/>
                  <a:pt x="1400267" y="4692783"/>
                </a:cubicBezTo>
                <a:cubicBezTo>
                  <a:pt x="1400267" y="4692783"/>
                  <a:pt x="1400267" y="4692783"/>
                  <a:pt x="1431636" y="4448106"/>
                </a:cubicBezTo>
                <a:cubicBezTo>
                  <a:pt x="1437910" y="4423010"/>
                  <a:pt x="1419089" y="4391642"/>
                  <a:pt x="1400267" y="4385368"/>
                </a:cubicBezTo>
                <a:cubicBezTo>
                  <a:pt x="1400267" y="4385368"/>
                  <a:pt x="1400267" y="4385368"/>
                  <a:pt x="1287339" y="4310083"/>
                </a:cubicBezTo>
                <a:cubicBezTo>
                  <a:pt x="1268518" y="4297535"/>
                  <a:pt x="1237149" y="4297535"/>
                  <a:pt x="1218328" y="4310083"/>
                </a:cubicBezTo>
                <a:cubicBezTo>
                  <a:pt x="1218328" y="4310083"/>
                  <a:pt x="1218328" y="4310083"/>
                  <a:pt x="1011293" y="4448106"/>
                </a:cubicBezTo>
                <a:cubicBezTo>
                  <a:pt x="992472" y="4460653"/>
                  <a:pt x="961103" y="4460653"/>
                  <a:pt x="942282" y="4448106"/>
                </a:cubicBezTo>
                <a:cubicBezTo>
                  <a:pt x="942282" y="4448106"/>
                  <a:pt x="942282" y="4448106"/>
                  <a:pt x="816806" y="4341451"/>
                </a:cubicBezTo>
                <a:cubicBezTo>
                  <a:pt x="797985" y="4322630"/>
                  <a:pt x="791711" y="4297535"/>
                  <a:pt x="804259" y="4272440"/>
                </a:cubicBezTo>
                <a:cubicBezTo>
                  <a:pt x="804259" y="4272440"/>
                  <a:pt x="804259" y="4272440"/>
                  <a:pt x="904639" y="4046584"/>
                </a:cubicBezTo>
                <a:cubicBezTo>
                  <a:pt x="910913" y="4027763"/>
                  <a:pt x="910913" y="3996394"/>
                  <a:pt x="892092" y="3977572"/>
                </a:cubicBezTo>
                <a:cubicBezTo>
                  <a:pt x="892092" y="3977572"/>
                  <a:pt x="892092" y="3977572"/>
                  <a:pt x="804259" y="3877192"/>
                </a:cubicBezTo>
                <a:cubicBezTo>
                  <a:pt x="791711" y="3858371"/>
                  <a:pt x="760342" y="3852097"/>
                  <a:pt x="735247" y="3858371"/>
                </a:cubicBezTo>
                <a:cubicBezTo>
                  <a:pt x="735247" y="3858371"/>
                  <a:pt x="735247" y="3858371"/>
                  <a:pt x="496844" y="3927382"/>
                </a:cubicBezTo>
                <a:cubicBezTo>
                  <a:pt x="478023" y="3933656"/>
                  <a:pt x="446654" y="3921108"/>
                  <a:pt x="434106" y="3902287"/>
                </a:cubicBezTo>
                <a:cubicBezTo>
                  <a:pt x="434106" y="3902287"/>
                  <a:pt x="434106" y="3902287"/>
                  <a:pt x="346273" y="3764264"/>
                </a:cubicBezTo>
                <a:cubicBezTo>
                  <a:pt x="333726" y="3745443"/>
                  <a:pt x="340000" y="3714074"/>
                  <a:pt x="352547" y="3695253"/>
                </a:cubicBezTo>
                <a:cubicBezTo>
                  <a:pt x="352547" y="3695253"/>
                  <a:pt x="352547" y="3695253"/>
                  <a:pt x="515665" y="3507039"/>
                </a:cubicBezTo>
                <a:cubicBezTo>
                  <a:pt x="534487" y="3494492"/>
                  <a:pt x="534487" y="3463123"/>
                  <a:pt x="528213" y="3438028"/>
                </a:cubicBezTo>
                <a:cubicBezTo>
                  <a:pt x="528213" y="3438028"/>
                  <a:pt x="528213" y="3438028"/>
                  <a:pt x="471749" y="3318826"/>
                </a:cubicBezTo>
                <a:cubicBezTo>
                  <a:pt x="465475" y="3300005"/>
                  <a:pt x="434106" y="3281184"/>
                  <a:pt x="415285" y="3281184"/>
                </a:cubicBezTo>
                <a:cubicBezTo>
                  <a:pt x="415285" y="3281184"/>
                  <a:pt x="415285" y="3281184"/>
                  <a:pt x="164334" y="3274910"/>
                </a:cubicBezTo>
                <a:cubicBezTo>
                  <a:pt x="139239" y="3274910"/>
                  <a:pt x="120418" y="3256088"/>
                  <a:pt x="114144" y="3237267"/>
                </a:cubicBezTo>
                <a:cubicBezTo>
                  <a:pt x="114144" y="3237267"/>
                  <a:pt x="114144" y="3237267"/>
                  <a:pt x="70227" y="3074149"/>
                </a:cubicBezTo>
                <a:cubicBezTo>
                  <a:pt x="63954" y="3055328"/>
                  <a:pt x="70227" y="3023959"/>
                  <a:pt x="89049" y="3011411"/>
                </a:cubicBezTo>
                <a:cubicBezTo>
                  <a:pt x="89049" y="3011411"/>
                  <a:pt x="89049" y="3011411"/>
                  <a:pt x="302357" y="2885936"/>
                </a:cubicBezTo>
                <a:cubicBezTo>
                  <a:pt x="321178" y="2873388"/>
                  <a:pt x="340000" y="2842019"/>
                  <a:pt x="333726" y="2816924"/>
                </a:cubicBezTo>
                <a:cubicBezTo>
                  <a:pt x="333726" y="2816924"/>
                  <a:pt x="333726" y="2816924"/>
                  <a:pt x="321178" y="2685175"/>
                </a:cubicBezTo>
                <a:cubicBezTo>
                  <a:pt x="314905" y="2666354"/>
                  <a:pt x="296083" y="2641259"/>
                  <a:pt x="277262" y="2634985"/>
                </a:cubicBezTo>
                <a:cubicBezTo>
                  <a:pt x="277262" y="2634985"/>
                  <a:pt x="277262" y="2634985"/>
                  <a:pt x="38858" y="2553426"/>
                </a:cubicBezTo>
                <a:cubicBezTo>
                  <a:pt x="13764" y="2547152"/>
                  <a:pt x="-5058" y="2522057"/>
                  <a:pt x="1216" y="2503236"/>
                </a:cubicBezTo>
                <a:cubicBezTo>
                  <a:pt x="1216" y="2503236"/>
                  <a:pt x="1216" y="2503236"/>
                  <a:pt x="1216" y="2333844"/>
                </a:cubicBezTo>
                <a:cubicBezTo>
                  <a:pt x="1216" y="2315022"/>
                  <a:pt x="20037" y="2289927"/>
                  <a:pt x="45132" y="2283654"/>
                </a:cubicBezTo>
                <a:cubicBezTo>
                  <a:pt x="45132" y="2283654"/>
                  <a:pt x="45132" y="2283654"/>
                  <a:pt x="283536" y="2220916"/>
                </a:cubicBezTo>
                <a:cubicBezTo>
                  <a:pt x="308631" y="2214642"/>
                  <a:pt x="327452" y="2189547"/>
                  <a:pt x="333726" y="2170726"/>
                </a:cubicBezTo>
                <a:cubicBezTo>
                  <a:pt x="333726" y="2170726"/>
                  <a:pt x="333726" y="2170726"/>
                  <a:pt x="358821" y="2038977"/>
                </a:cubicBezTo>
                <a:cubicBezTo>
                  <a:pt x="365095" y="2013881"/>
                  <a:pt x="352547" y="1988786"/>
                  <a:pt x="333726" y="1969965"/>
                </a:cubicBezTo>
                <a:cubicBezTo>
                  <a:pt x="333726" y="1969965"/>
                  <a:pt x="333726" y="1969965"/>
                  <a:pt x="126691" y="1831942"/>
                </a:cubicBezTo>
                <a:cubicBezTo>
                  <a:pt x="107870" y="1819394"/>
                  <a:pt x="101596" y="1788026"/>
                  <a:pt x="107870" y="1769204"/>
                </a:cubicBezTo>
                <a:cubicBezTo>
                  <a:pt x="107870" y="1769204"/>
                  <a:pt x="107870" y="1769204"/>
                  <a:pt x="158060" y="1612360"/>
                </a:cubicBezTo>
                <a:cubicBezTo>
                  <a:pt x="170608" y="1587265"/>
                  <a:pt x="189429" y="1568444"/>
                  <a:pt x="214524" y="1574717"/>
                </a:cubicBezTo>
                <a:cubicBezTo>
                  <a:pt x="214524" y="1574717"/>
                  <a:pt x="214524" y="1574717"/>
                  <a:pt x="465475" y="1580991"/>
                </a:cubicBezTo>
                <a:cubicBezTo>
                  <a:pt x="484296" y="1587265"/>
                  <a:pt x="515665" y="1568444"/>
                  <a:pt x="528213" y="1549622"/>
                </a:cubicBezTo>
                <a:cubicBezTo>
                  <a:pt x="528213" y="1549622"/>
                  <a:pt x="528213" y="1549622"/>
                  <a:pt x="584677" y="1430420"/>
                </a:cubicBezTo>
                <a:cubicBezTo>
                  <a:pt x="597224" y="1411599"/>
                  <a:pt x="597224" y="1380230"/>
                  <a:pt x="578403" y="1361409"/>
                </a:cubicBezTo>
                <a:cubicBezTo>
                  <a:pt x="578403" y="1361409"/>
                  <a:pt x="578403" y="1361409"/>
                  <a:pt x="427833" y="1160648"/>
                </a:cubicBezTo>
                <a:cubicBezTo>
                  <a:pt x="415285" y="1141827"/>
                  <a:pt x="415285" y="1116732"/>
                  <a:pt x="427833" y="1097911"/>
                </a:cubicBezTo>
                <a:cubicBezTo>
                  <a:pt x="427833" y="1097911"/>
                  <a:pt x="427833" y="1097911"/>
                  <a:pt x="521939" y="959887"/>
                </a:cubicBezTo>
                <a:cubicBezTo>
                  <a:pt x="534487" y="941066"/>
                  <a:pt x="565856" y="934792"/>
                  <a:pt x="584677" y="941066"/>
                </a:cubicBezTo>
                <a:cubicBezTo>
                  <a:pt x="584677" y="941066"/>
                  <a:pt x="584677" y="941066"/>
                  <a:pt x="823080" y="1028899"/>
                </a:cubicBezTo>
                <a:cubicBezTo>
                  <a:pt x="841902" y="1035173"/>
                  <a:pt x="873270" y="1028899"/>
                  <a:pt x="892092" y="1010078"/>
                </a:cubicBezTo>
                <a:cubicBezTo>
                  <a:pt x="892092" y="1010078"/>
                  <a:pt x="892092" y="1010078"/>
                  <a:pt x="986198" y="915971"/>
                </a:cubicBezTo>
                <a:cubicBezTo>
                  <a:pt x="998746" y="897150"/>
                  <a:pt x="1005020" y="865781"/>
                  <a:pt x="998746" y="846960"/>
                </a:cubicBezTo>
                <a:cubicBezTo>
                  <a:pt x="998746" y="846960"/>
                  <a:pt x="998746" y="846960"/>
                  <a:pt x="910913" y="614830"/>
                </a:cubicBezTo>
                <a:cubicBezTo>
                  <a:pt x="904639" y="589735"/>
                  <a:pt x="910913" y="564640"/>
                  <a:pt x="929734" y="552092"/>
                </a:cubicBezTo>
                <a:cubicBezTo>
                  <a:pt x="929734" y="552092"/>
                  <a:pt x="929734" y="552092"/>
                  <a:pt x="1061484" y="451712"/>
                </a:cubicBezTo>
                <a:cubicBezTo>
                  <a:pt x="1080305" y="439164"/>
                  <a:pt x="1111674" y="439164"/>
                  <a:pt x="1130495" y="451712"/>
                </a:cubicBezTo>
                <a:cubicBezTo>
                  <a:pt x="1130495" y="451712"/>
                  <a:pt x="1130495" y="451712"/>
                  <a:pt x="1331256" y="602282"/>
                </a:cubicBezTo>
                <a:cubicBezTo>
                  <a:pt x="1350077" y="614830"/>
                  <a:pt x="1381446" y="614830"/>
                  <a:pt x="1400267" y="608556"/>
                </a:cubicBezTo>
                <a:cubicBezTo>
                  <a:pt x="1400267" y="608556"/>
                  <a:pt x="1400267" y="608556"/>
                  <a:pt x="1519469" y="539545"/>
                </a:cubicBezTo>
                <a:cubicBezTo>
                  <a:pt x="1538290" y="533271"/>
                  <a:pt x="1550838" y="501902"/>
                  <a:pt x="1550838" y="483081"/>
                </a:cubicBezTo>
                <a:cubicBezTo>
                  <a:pt x="1550838" y="483081"/>
                  <a:pt x="1550838" y="483081"/>
                  <a:pt x="1538290" y="232130"/>
                </a:cubicBezTo>
                <a:cubicBezTo>
                  <a:pt x="1532017" y="207035"/>
                  <a:pt x="1550838" y="181939"/>
                  <a:pt x="1569659" y="175666"/>
                </a:cubicBezTo>
                <a:cubicBezTo>
                  <a:pt x="1569659" y="175666"/>
                  <a:pt x="1569659" y="175666"/>
                  <a:pt x="1726504" y="119202"/>
                </a:cubicBezTo>
                <a:cubicBezTo>
                  <a:pt x="1751599" y="112928"/>
                  <a:pt x="1776694" y="119202"/>
                  <a:pt x="1789241" y="138023"/>
                </a:cubicBezTo>
                <a:cubicBezTo>
                  <a:pt x="1789241" y="138023"/>
                  <a:pt x="1789241" y="138023"/>
                  <a:pt x="1939812" y="345058"/>
                </a:cubicBezTo>
                <a:cubicBezTo>
                  <a:pt x="1952359" y="357605"/>
                  <a:pt x="1983728" y="370153"/>
                  <a:pt x="2002550" y="370153"/>
                </a:cubicBezTo>
                <a:cubicBezTo>
                  <a:pt x="2002550" y="370153"/>
                  <a:pt x="2002550" y="370153"/>
                  <a:pt x="2134299" y="338784"/>
                </a:cubicBezTo>
                <a:cubicBezTo>
                  <a:pt x="2159394" y="338784"/>
                  <a:pt x="2178215" y="313689"/>
                  <a:pt x="2184489" y="294868"/>
                </a:cubicBezTo>
                <a:cubicBezTo>
                  <a:pt x="2184489" y="294868"/>
                  <a:pt x="2184489" y="294868"/>
                  <a:pt x="2247227" y="50190"/>
                </a:cubicBezTo>
                <a:cubicBezTo>
                  <a:pt x="2247227" y="31369"/>
                  <a:pt x="2272322" y="12548"/>
                  <a:pt x="2297417" y="6274"/>
                </a:cubicBezTo>
                <a:cubicBezTo>
                  <a:pt x="2297417" y="6274"/>
                  <a:pt x="2297417" y="6274"/>
                  <a:pt x="2460535" y="0"/>
                </a:cubicBezTo>
                <a:close/>
              </a:path>
            </a:pathLst>
          </a:custGeom>
          <a:solidFill>
            <a:srgbClr val="0053A3"/>
          </a:solidFill>
          <a:ln w="9525">
            <a:noFill/>
            <a:round/>
          </a:ln>
        </p:spPr>
        <p:txBody>
          <a:bodyPr vert="horz" wrap="square" lIns="91408" tIns="45705" rIns="91408" bIns="45705" numCol="1" anchor="t" anchorCtr="0" compatLnSpc="1">
            <a:noAutofit/>
          </a:bodyPr>
          <a:lstStyle/>
          <a:p>
            <a:pPr defTabSz="609600"/>
            <a:endParaRPr lang="zh-CN" altLang="en-US" sz="1705">
              <a:solidFill>
                <a:prstClr val="black"/>
              </a:solidFill>
              <a:latin typeface="Calibri" panose="020F0502020204030204"/>
              <a:ea typeface="等线" panose="02010600030101010101" charset="-122"/>
            </a:endParaRPr>
          </a:p>
        </p:txBody>
      </p:sp>
      <p:sp>
        <p:nvSpPr>
          <p:cNvPr id="27" name="文本框 26"/>
          <p:cNvSpPr txBox="1"/>
          <p:nvPr/>
        </p:nvSpPr>
        <p:spPr>
          <a:xfrm>
            <a:off x="1880383" y="2624501"/>
            <a:ext cx="2707793" cy="497957"/>
          </a:xfrm>
          <a:prstGeom prst="rect">
            <a:avLst/>
          </a:prstGeom>
          <a:noFill/>
        </p:spPr>
        <p:txBody>
          <a:bodyPr wrap="none" rtlCol="0">
            <a:spAutoFit/>
          </a:bodyPr>
          <a:lstStyle/>
          <a:p>
            <a:pPr algn="ctr">
              <a:lnSpc>
                <a:spcPct val="120000"/>
              </a:lnSpc>
            </a:pPr>
            <a:r>
              <a:rPr lang="en-US" altLang="zh-CN" sz="2400" b="1" dirty="0">
                <a:solidFill>
                  <a:srgbClr val="FF0000"/>
                </a:solidFill>
                <a:latin typeface="Arial" panose="020B0604020202020204" pitchFamily="34" charset="0"/>
                <a:ea typeface="微软雅黑" panose="020B0503020204020204" pitchFamily="34" charset="-122"/>
                <a:cs typeface="Arial" panose="020B0604020202020204" pitchFamily="34" charset="0"/>
              </a:rPr>
              <a:t>GPU</a:t>
            </a:r>
            <a:r>
              <a:rPr lang="zh-CN" altLang="en-US" sz="2400" b="1" dirty="0">
                <a:solidFill>
                  <a:srgbClr val="FF0000"/>
                </a:solidFill>
                <a:latin typeface="微软雅黑" panose="020B0503020204020204" pitchFamily="34" charset="-122"/>
                <a:ea typeface="微软雅黑" panose="020B0503020204020204" pitchFamily="34" charset="-122"/>
              </a:rPr>
              <a:t>共享内存规约</a:t>
            </a:r>
            <a:endParaRPr lang="zh-CN" altLang="en-US" sz="2400" b="1" dirty="0">
              <a:solidFill>
                <a:srgbClr val="FF0000"/>
              </a:solidFill>
              <a:latin typeface="微软雅黑" panose="020B0503020204020204" pitchFamily="34" charset="-122"/>
              <a:ea typeface="微软雅黑" panose="020B0503020204020204" pitchFamily="34" charset="-122"/>
            </a:endParaRPr>
          </a:p>
        </p:txBody>
      </p:sp>
      <p:sp>
        <p:nvSpPr>
          <p:cNvPr id="28" name="文本框 27"/>
          <p:cNvSpPr txBox="1"/>
          <p:nvPr/>
        </p:nvSpPr>
        <p:spPr>
          <a:xfrm>
            <a:off x="1717583" y="3235033"/>
            <a:ext cx="3033395" cy="1603068"/>
          </a:xfrm>
          <a:prstGeom prst="rect">
            <a:avLst/>
          </a:prstGeom>
          <a:noFill/>
        </p:spPr>
        <p:txBody>
          <a:bodyPr wrap="square" rtlCol="0">
            <a:spAutoFit/>
          </a:bodyPr>
          <a:lstStyle/>
          <a:p>
            <a:pPr algn="just">
              <a:lnSpc>
                <a:spcPct val="125000"/>
              </a:lnSpc>
              <a:buClrTx/>
              <a:buSzTx/>
              <a:buFontTx/>
            </a:pPr>
            <a:r>
              <a:rPr lang="zh-CN" altLang="en-US" sz="1600" dirty="0">
                <a:solidFill>
                  <a:schemeClr val="bg2">
                    <a:lumMod val="50000"/>
                  </a:schemeClr>
                </a:solidFill>
                <a:latin typeface="新宋体" panose="02010609030101010101" pitchFamily="49" charset="-122"/>
                <a:ea typeface="新宋体" panose="02010609030101010101" pitchFamily="49" charset="-122"/>
              </a:rPr>
              <a:t>共享内存规约利用低延迟共享内存减少全局内存访问和同步开销，在</a:t>
            </a:r>
            <a:r>
              <a:rPr lang="en-US" altLang="zh-CN" sz="1600" dirty="0">
                <a:solidFill>
                  <a:schemeClr val="bg2">
                    <a:lumMod val="50000"/>
                  </a:schemeClr>
                </a:solidFill>
                <a:latin typeface="Times New Roman" panose="02020603050405020304" pitchFamily="18" charset="0"/>
                <a:ea typeface="新宋体" panose="02010609030101010101" pitchFamily="49" charset="-122"/>
                <a:cs typeface="Times New Roman" panose="02020603050405020304" pitchFamily="18" charset="0"/>
              </a:rPr>
              <a:t>GPU</a:t>
            </a:r>
            <a:r>
              <a:rPr lang="zh-CN" altLang="en-US" sz="1600" dirty="0">
                <a:solidFill>
                  <a:schemeClr val="bg2">
                    <a:lumMod val="50000"/>
                  </a:schemeClr>
                </a:solidFill>
                <a:latin typeface="新宋体" panose="02010609030101010101" pitchFamily="49" charset="-122"/>
                <a:ea typeface="新宋体" panose="02010609030101010101" pitchFamily="49" charset="-122"/>
              </a:rPr>
              <a:t>上加速并行计算，尤其适合处理稀疏图中邻居节点多的数据聚合任务。</a:t>
            </a:r>
            <a:endParaRPr lang="zh-CN" altLang="en-US" sz="1600" dirty="0">
              <a:solidFill>
                <a:schemeClr val="bg2">
                  <a:lumMod val="50000"/>
                </a:schemeClr>
              </a:solidFill>
              <a:latin typeface="新宋体" panose="02010609030101010101" pitchFamily="49" charset="-122"/>
              <a:ea typeface="新宋体" panose="02010609030101010101" pitchFamily="49" charset="-122"/>
            </a:endParaRPr>
          </a:p>
        </p:txBody>
      </p:sp>
      <p:sp>
        <p:nvSpPr>
          <p:cNvPr id="2" name="文本框 14"/>
          <p:cNvSpPr txBox="1"/>
          <p:nvPr/>
        </p:nvSpPr>
        <p:spPr>
          <a:xfrm>
            <a:off x="1417468" y="314861"/>
            <a:ext cx="3633629"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3200" dirty="0">
                <a:solidFill>
                  <a:srgbClr val="104BA4"/>
                </a:solidFill>
                <a:latin typeface="微软雅黑" panose="020B0503020204020204" pitchFamily="34" charset="-122"/>
                <a:ea typeface="微软雅黑" panose="020B0503020204020204" pitchFamily="34" charset="-122"/>
                <a:cs typeface="阿里巴巴普惠体" panose="00020600040101010101" pitchFamily="18" charset="-122"/>
              </a:rPr>
              <a:t>解决</a:t>
            </a:r>
            <a:r>
              <a:rPr kumimoji="0" lang="zh-CN" altLang="en-US" sz="3200" b="0" i="0" u="none" strike="noStrike" kern="1200" cap="none" spc="0" normalizeH="0" baseline="0" noProof="0" dirty="0">
                <a:ln>
                  <a:noFill/>
                </a:ln>
                <a:solidFill>
                  <a:srgbClr val="104BA4"/>
                </a:solidFill>
                <a:effectLst/>
                <a:uLnTx/>
                <a:uFillTx/>
                <a:latin typeface="微软雅黑" panose="020B0503020204020204" pitchFamily="34" charset="-122"/>
                <a:ea typeface="微软雅黑" panose="020B0503020204020204" pitchFamily="34" charset="-122"/>
                <a:cs typeface="阿里巴巴普惠体" panose="00020600040101010101" pitchFamily="18" charset="-122"/>
              </a:rPr>
              <a:t>方案</a:t>
            </a:r>
            <a:endParaRPr kumimoji="0" lang="zh-CN" altLang="en-US" sz="3200" b="0" i="0" u="none" strike="noStrike" kern="1200" cap="none" spc="0" normalizeH="0" baseline="0" noProof="0" dirty="0">
              <a:ln>
                <a:noFill/>
              </a:ln>
              <a:solidFill>
                <a:srgbClr val="104BA4"/>
              </a:solidFill>
              <a:effectLst/>
              <a:uLnTx/>
              <a:uFillTx/>
              <a:latin typeface="微软雅黑" panose="020B0503020204020204" pitchFamily="34" charset="-122"/>
              <a:ea typeface="微软雅黑" panose="020B0503020204020204" pitchFamily="34" charset="-122"/>
              <a:cs typeface="阿里巴巴普惠体" panose="00020600040101010101" pitchFamily="18" charset="-122"/>
            </a:endParaRPr>
          </a:p>
        </p:txBody>
      </p:sp>
      <p:pic>
        <p:nvPicPr>
          <p:cNvPr id="2050" name="Picture 2" descr="GPU 共享内存bank冲突(shared memory bank conflicts) - FindHao"/>
          <p:cNvPicPr>
            <a:picLocks noChangeAspect="1" noChangeArrowheads="1"/>
          </p:cNvPicPr>
          <p:nvPr/>
        </p:nvPicPr>
        <p:blipFill rotWithShape="1">
          <a:blip r:embed="rId3">
            <a:extLst>
              <a:ext uri="{28A0092B-C50C-407E-A947-70E740481C1C}">
                <a14:useLocalDpi xmlns:a14="http://schemas.microsoft.com/office/drawing/2010/main" val="0"/>
              </a:ext>
            </a:extLst>
          </a:blip>
          <a:srcRect t="13550" b="10207"/>
          <a:stretch>
            <a:fillRect/>
          </a:stretch>
        </p:blipFill>
        <p:spPr bwMode="auto">
          <a:xfrm>
            <a:off x="5963686" y="2108933"/>
            <a:ext cx="5789364" cy="3271290"/>
          </a:xfrm>
          <a:prstGeom prst="rect">
            <a:avLst/>
          </a:prstGeom>
          <a:noFill/>
          <a:extLst>
            <a:ext uri="{909E8E84-426E-40DD-AFC4-6F175D3DCCD1}">
              <a14:hiddenFill xmlns:a14="http://schemas.microsoft.com/office/drawing/2010/main">
                <a:solidFill>
                  <a:srgbClr val="FFFFFF"/>
                </a:solidFill>
              </a14:hiddenFill>
            </a:ext>
          </a:extLst>
        </p:spPr>
      </p:pic>
      <p:sp>
        <p:nvSpPr>
          <p:cNvPr id="4" name="灯片编号占位符 1"/>
          <p:cNvSpPr>
            <a:spLocks noGrp="1"/>
          </p:cNvSpPr>
          <p:nvPr>
            <p:ph type="sldNum" sz="quarter" idx="12"/>
          </p:nvPr>
        </p:nvSpPr>
        <p:spPr>
          <a:xfrm>
            <a:off x="9012550" y="6312804"/>
            <a:ext cx="2743200" cy="365125"/>
          </a:xfrm>
        </p:spPr>
        <p:txBody>
          <a:bodyPr vert="horz" lIns="91440" tIns="45720" rIns="91440" bIns="45720" rtlCol="0" anchor="ctr">
            <a:normAutofit lnSpcReduction="10000"/>
          </a:bodyPr>
          <a:lstStyle/>
          <a:p>
            <a:pPr lvl="0" algn="r">
              <a:buClrTx/>
              <a:buSzTx/>
              <a:buFontTx/>
            </a:pPr>
            <a:fld id="{9A0DB2DC-4C9A-4742-B13C-FB6460FD3503}" type="slidenum">
              <a:rPr lang="zh-CN" altLang="en-US" sz="1800" smtClean="0">
                <a:solidFill>
                  <a:schemeClr val="accent1"/>
                </a:solidFill>
                <a:latin typeface="黑体" panose="02010609060101010101" charset="-122"/>
                <a:ea typeface="黑体" panose="02010609060101010101" charset="-122"/>
                <a:sym typeface="+mn-ea"/>
              </a:rPr>
            </a:fld>
            <a:endParaRPr lang="zh-CN" altLang="en-US" sz="1800" dirty="0">
              <a:solidFill>
                <a:schemeClr val="accent1"/>
              </a:solidFill>
              <a:latin typeface="黑体" panose="02010609060101010101" charset="-122"/>
              <a:ea typeface="黑体" panose="02010609060101010101" charset="-122"/>
              <a:sym typeface="+mn-ea"/>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1" y="0"/>
            <a:ext cx="4077324" cy="6887980"/>
          </a:xfrm>
          <a:prstGeom prst="rect">
            <a:avLst/>
          </a:prstGeom>
          <a:solidFill>
            <a:srgbClr val="104BA4"/>
          </a:solidFill>
          <a:ln>
            <a:noFill/>
          </a:ln>
          <a:effectLst>
            <a:outerShdw blurRad="3302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26" name="矩形 25"/>
          <p:cNvSpPr/>
          <p:nvPr/>
        </p:nvSpPr>
        <p:spPr>
          <a:xfrm>
            <a:off x="695325" y="2362201"/>
            <a:ext cx="10801350" cy="2133599"/>
          </a:xfrm>
          <a:prstGeom prst="rect">
            <a:avLst/>
          </a:prstGeom>
          <a:solidFill>
            <a:schemeClr val="bg1"/>
          </a:solidFill>
          <a:ln>
            <a:noFill/>
          </a:ln>
          <a:effectLst>
            <a:outerShdw blurRad="4572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22" name="文本框 21"/>
          <p:cNvSpPr txBox="1"/>
          <p:nvPr/>
        </p:nvSpPr>
        <p:spPr>
          <a:xfrm>
            <a:off x="470473" y="2105561"/>
            <a:ext cx="3606852" cy="264687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600" i="0" u="none" strike="noStrike" kern="1200" cap="none" spc="0" normalizeH="0" baseline="0" noProof="0" dirty="0">
                <a:ln>
                  <a:noFill/>
                </a:ln>
                <a:solidFill>
                  <a:schemeClr val="tx1">
                    <a:lumMod val="75000"/>
                    <a:lumOff val="25000"/>
                  </a:schemeClr>
                </a:solidFill>
                <a:effectLst/>
                <a:uLnTx/>
                <a:uFillTx/>
                <a:latin typeface="Eras Demi ITC" panose="020B0805030504020804" pitchFamily="34" charset="0"/>
                <a:ea typeface="微软雅黑" panose="020B0503020204020204" pitchFamily="34" charset="-122"/>
                <a:cs typeface="Aharoni" panose="02010803020104030203" pitchFamily="2" charset="-79"/>
              </a:rPr>
              <a:t>04</a:t>
            </a:r>
            <a:endParaRPr kumimoji="0" lang="zh-CN" altLang="en-US" sz="16600" i="0" u="none" strike="noStrike" kern="1200" cap="none" spc="0" normalizeH="0" baseline="0" noProof="0" dirty="0">
              <a:ln>
                <a:noFill/>
              </a:ln>
              <a:solidFill>
                <a:schemeClr val="tx1">
                  <a:lumMod val="75000"/>
                  <a:lumOff val="25000"/>
                </a:schemeClr>
              </a:solidFill>
              <a:effectLst/>
              <a:uLnTx/>
              <a:uFillTx/>
              <a:latin typeface="Eras Demi ITC" panose="020B0805030504020804" pitchFamily="34" charset="0"/>
              <a:ea typeface="微软雅黑" panose="020B0503020204020204" pitchFamily="34" charset="-122"/>
              <a:cs typeface="Aharoni" panose="02010803020104030203" pitchFamily="2" charset="-79"/>
            </a:endParaRPr>
          </a:p>
        </p:txBody>
      </p:sp>
      <p:sp>
        <p:nvSpPr>
          <p:cNvPr id="14" name="文本框 13"/>
          <p:cNvSpPr txBox="1"/>
          <p:nvPr/>
        </p:nvSpPr>
        <p:spPr>
          <a:xfrm>
            <a:off x="4547797" y="3013501"/>
            <a:ext cx="8790251"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4800"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阿里巴巴普惠体 B" panose="00020600040101010101" pitchFamily="18" charset="-122"/>
              </a:rPr>
              <a:t>可行性分析</a:t>
            </a:r>
            <a:endParaRPr kumimoji="0" lang="zh-CN" altLang="en-US" sz="4800"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阿里巴巴普惠体 B" panose="00020600040101010101" pitchFamily="18" charset="-122"/>
            </a:endParaRPr>
          </a:p>
        </p:txBody>
      </p:sp>
      <p:sp>
        <p:nvSpPr>
          <p:cNvPr id="9" name="矩形 8"/>
          <p:cNvSpPr/>
          <p:nvPr/>
        </p:nvSpPr>
        <p:spPr>
          <a:xfrm>
            <a:off x="11967146" y="1212390"/>
            <a:ext cx="224853" cy="1801112"/>
          </a:xfrm>
          <a:prstGeom prst="rect">
            <a:avLst/>
          </a:prstGeom>
          <a:solidFill>
            <a:srgbClr val="104BA4">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marL="0" marR="0" lvl="0" indent="0" algn="dist" defTabSz="914400" rtl="0" eaLnBrk="1" fontAlgn="auto" latinLnBrk="0" hangingPunct="1">
              <a:lnSpc>
                <a:spcPct val="100000"/>
              </a:lnSpc>
              <a:spcBef>
                <a:spcPts val="0"/>
              </a:spcBef>
              <a:spcAft>
                <a:spcPts val="0"/>
              </a:spcAft>
              <a:buClrTx/>
              <a:buSzTx/>
              <a:buFontTx/>
              <a:buNone/>
              <a:defRPr/>
            </a:pPr>
            <a:r>
              <a:rPr lang="en-US" altLang="zh-CN" sz="1200" dirty="0">
                <a:solidFill>
                  <a:prstClr val="white"/>
                </a:solidFill>
                <a:latin typeface="等线" panose="02010600030101010101" charset="-122"/>
                <a:ea typeface="等线" panose="02010600030101010101" charset="-122"/>
              </a:rPr>
              <a:t>FUDAN UNIVERSITY</a:t>
            </a:r>
            <a:endParaRPr kumimoji="0" lang="zh-CN" altLang="en-US" sz="12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grpSp>
        <p:nvGrpSpPr>
          <p:cNvPr id="7" name="组合 6"/>
          <p:cNvGrpSpPr/>
          <p:nvPr/>
        </p:nvGrpSpPr>
        <p:grpSpPr>
          <a:xfrm>
            <a:off x="1687343" y="-49090"/>
            <a:ext cx="7161920" cy="7161920"/>
            <a:chOff x="-185896" y="-151960"/>
            <a:chExt cx="7161920" cy="7161920"/>
          </a:xfrm>
        </p:grpSpPr>
        <p:pic>
          <p:nvPicPr>
            <p:cNvPr id="8" name="图片 7"/>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85896" y="-151960"/>
              <a:ext cx="7161920" cy="7161920"/>
            </a:xfrm>
            <a:prstGeom prst="rect">
              <a:avLst/>
            </a:prstGeom>
          </p:spPr>
        </p:pic>
        <p:pic>
          <p:nvPicPr>
            <p:cNvPr id="11" name="图片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5896" y="-151960"/>
              <a:ext cx="7161920" cy="7161920"/>
            </a:xfrm>
            <a:prstGeom prst="rect">
              <a:avLst/>
            </a:prstGeom>
          </p:spPr>
        </p:pic>
      </p:grpSp>
      <p:grpSp>
        <p:nvGrpSpPr>
          <p:cNvPr id="13" name="组合 12"/>
          <p:cNvGrpSpPr/>
          <p:nvPr/>
        </p:nvGrpSpPr>
        <p:grpSpPr>
          <a:xfrm>
            <a:off x="9633665" y="256780"/>
            <a:ext cx="1964493" cy="708062"/>
            <a:chOff x="4246274" y="-10895"/>
            <a:chExt cx="3940182" cy="1420161"/>
          </a:xfrm>
        </p:grpSpPr>
        <p:grpSp>
          <p:nvGrpSpPr>
            <p:cNvPr id="15" name="组合 14"/>
            <p:cNvGrpSpPr/>
            <p:nvPr/>
          </p:nvGrpSpPr>
          <p:grpSpPr>
            <a:xfrm>
              <a:off x="4246274" y="-10895"/>
              <a:ext cx="3940181" cy="1400681"/>
              <a:chOff x="6547903" y="954561"/>
              <a:chExt cx="5069293" cy="1802069"/>
            </a:xfrm>
          </p:grpSpPr>
          <p:pic>
            <p:nvPicPr>
              <p:cNvPr id="17" name="图片 1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6547903" y="985519"/>
                <a:ext cx="1771106" cy="1771111"/>
              </a:xfrm>
              <a:prstGeom prst="rect">
                <a:avLst/>
              </a:prstGeom>
            </p:spPr>
          </p:pic>
          <p:pic>
            <p:nvPicPr>
              <p:cNvPr id="18" name="图片 1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a:xfrm>
                <a:off x="8270228" y="954561"/>
                <a:ext cx="3346968" cy="1271930"/>
              </a:xfrm>
              <a:prstGeom prst="rect">
                <a:avLst/>
              </a:prstGeom>
            </p:spPr>
          </p:pic>
        </p:grpSp>
        <p:sp>
          <p:nvSpPr>
            <p:cNvPr id="16" name="矩形 15"/>
            <p:cNvSpPr/>
            <p:nvPr/>
          </p:nvSpPr>
          <p:spPr>
            <a:xfrm>
              <a:off x="5622894" y="915420"/>
              <a:ext cx="2563562" cy="493846"/>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FUDAN UNIVERSITY</a:t>
              </a:r>
              <a:endPar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gr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334963" y="1"/>
            <a:ext cx="895768" cy="1132114"/>
          </a:xfrm>
          <a:prstGeom prst="rect">
            <a:avLst/>
          </a:prstGeom>
          <a:solidFill>
            <a:srgbClr val="104BA4"/>
          </a:solidFill>
          <a:ln>
            <a:noFill/>
          </a:ln>
          <a:effectLst>
            <a:outerShdw blurRad="3302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4" name="文本框 13"/>
          <p:cNvSpPr txBox="1"/>
          <p:nvPr/>
        </p:nvSpPr>
        <p:spPr>
          <a:xfrm>
            <a:off x="294551" y="284064"/>
            <a:ext cx="976591"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04</a:t>
            </a:r>
            <a:endParaRPr kumimoji="0" lang="zh-CN" altLang="en-US"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nvGrpSpPr>
          <p:cNvPr id="18" name="组合 17"/>
          <p:cNvGrpSpPr/>
          <p:nvPr/>
        </p:nvGrpSpPr>
        <p:grpSpPr>
          <a:xfrm>
            <a:off x="9796257" y="238208"/>
            <a:ext cx="1964493" cy="708062"/>
            <a:chOff x="4246274" y="-10895"/>
            <a:chExt cx="3940182" cy="1420161"/>
          </a:xfrm>
        </p:grpSpPr>
        <p:grpSp>
          <p:nvGrpSpPr>
            <p:cNvPr id="19" name="组合 18"/>
            <p:cNvGrpSpPr/>
            <p:nvPr/>
          </p:nvGrpSpPr>
          <p:grpSpPr>
            <a:xfrm>
              <a:off x="4246274" y="-10895"/>
              <a:ext cx="3940181" cy="1400681"/>
              <a:chOff x="6547903" y="954561"/>
              <a:chExt cx="5069293" cy="1802069"/>
            </a:xfrm>
          </p:grpSpPr>
          <p:pic>
            <p:nvPicPr>
              <p:cNvPr id="21" name="图片 20"/>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6547903" y="985519"/>
                <a:ext cx="1771106" cy="1771111"/>
              </a:xfrm>
              <a:prstGeom prst="rect">
                <a:avLst/>
              </a:prstGeom>
            </p:spPr>
          </p:pic>
          <p:pic>
            <p:nvPicPr>
              <p:cNvPr id="22" name="图片 2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8270228" y="954561"/>
                <a:ext cx="3346968" cy="1271930"/>
              </a:xfrm>
              <a:prstGeom prst="rect">
                <a:avLst/>
              </a:prstGeom>
            </p:spPr>
          </p:pic>
        </p:grpSp>
        <p:sp>
          <p:nvSpPr>
            <p:cNvPr id="20" name="矩形 19"/>
            <p:cNvSpPr/>
            <p:nvPr/>
          </p:nvSpPr>
          <p:spPr>
            <a:xfrm>
              <a:off x="5622894" y="915420"/>
              <a:ext cx="2563562" cy="493846"/>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FUDAN UNIVERSITY</a:t>
              </a:r>
              <a:endPar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grpSp>
      <p:sp>
        <p:nvSpPr>
          <p:cNvPr id="7" name="文本框 14"/>
          <p:cNvSpPr txBox="1"/>
          <p:nvPr/>
        </p:nvSpPr>
        <p:spPr>
          <a:xfrm>
            <a:off x="1271142" y="300993"/>
            <a:ext cx="3633629"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200" b="0" i="0" u="none" strike="noStrike" kern="1200" cap="none" spc="0" normalizeH="0" baseline="0" noProof="0" dirty="0">
                <a:ln>
                  <a:noFill/>
                </a:ln>
                <a:solidFill>
                  <a:srgbClr val="104BA4"/>
                </a:solidFill>
                <a:effectLst/>
                <a:uLnTx/>
                <a:uFillTx/>
                <a:latin typeface="微软雅黑" panose="020B0503020204020204" pitchFamily="34" charset="-122"/>
                <a:ea typeface="微软雅黑" panose="020B0503020204020204" pitchFamily="34" charset="-122"/>
                <a:cs typeface="阿里巴巴普惠体" panose="00020600040101010101" pitchFamily="18" charset="-122"/>
              </a:rPr>
              <a:t>可行性分析</a:t>
            </a:r>
            <a:endParaRPr kumimoji="0" lang="zh-CN" altLang="en-US" sz="3200" b="0" i="0" u="none" strike="noStrike" kern="1200" cap="none" spc="0" normalizeH="0" baseline="0" noProof="0" dirty="0">
              <a:ln>
                <a:noFill/>
              </a:ln>
              <a:solidFill>
                <a:srgbClr val="104BA4"/>
              </a:solidFill>
              <a:effectLst/>
              <a:uLnTx/>
              <a:uFillTx/>
              <a:latin typeface="微软雅黑" panose="020B0503020204020204" pitchFamily="34" charset="-122"/>
              <a:ea typeface="微软雅黑" panose="020B0503020204020204" pitchFamily="34" charset="-122"/>
              <a:cs typeface="阿里巴巴普惠体" panose="00020600040101010101" pitchFamily="18" charset="-122"/>
            </a:endParaRPr>
          </a:p>
        </p:txBody>
      </p:sp>
      <p:sp>
        <p:nvSpPr>
          <p:cNvPr id="4" name="灯片编号占位符 1"/>
          <p:cNvSpPr>
            <a:spLocks noGrp="1"/>
          </p:cNvSpPr>
          <p:nvPr>
            <p:ph type="sldNum" sz="quarter" idx="12"/>
          </p:nvPr>
        </p:nvSpPr>
        <p:spPr>
          <a:xfrm>
            <a:off x="9012550" y="6312804"/>
            <a:ext cx="2743200" cy="365125"/>
          </a:xfrm>
        </p:spPr>
        <p:txBody>
          <a:bodyPr vert="horz" lIns="91440" tIns="45720" rIns="91440" bIns="45720" rtlCol="0" anchor="ctr">
            <a:normAutofit lnSpcReduction="10000"/>
          </a:bodyPr>
          <a:lstStyle/>
          <a:p>
            <a:pPr lvl="0" algn="r">
              <a:buClrTx/>
              <a:buSzTx/>
              <a:buFontTx/>
            </a:pPr>
            <a:fld id="{9A0DB2DC-4C9A-4742-B13C-FB6460FD3503}" type="slidenum">
              <a:rPr lang="zh-CN" altLang="en-US" sz="1800" smtClean="0">
                <a:solidFill>
                  <a:schemeClr val="accent1"/>
                </a:solidFill>
                <a:latin typeface="黑体" panose="02010609060101010101" charset="-122"/>
                <a:ea typeface="黑体" panose="02010609060101010101" charset="-122"/>
                <a:sym typeface="+mn-ea"/>
              </a:rPr>
            </a:fld>
            <a:endParaRPr lang="zh-CN" altLang="en-US" sz="1800" dirty="0">
              <a:solidFill>
                <a:schemeClr val="accent1"/>
              </a:solidFill>
              <a:latin typeface="黑体" panose="02010609060101010101" charset="-122"/>
              <a:ea typeface="黑体" panose="02010609060101010101" charset="-122"/>
              <a:sym typeface="+mn-ea"/>
            </a:endParaRPr>
          </a:p>
        </p:txBody>
      </p:sp>
      <p:grpSp>
        <p:nvGrpSpPr>
          <p:cNvPr id="85" name="组合 84"/>
          <p:cNvGrpSpPr/>
          <p:nvPr/>
        </p:nvGrpSpPr>
        <p:grpSpPr>
          <a:xfrm>
            <a:off x="6941185" y="1456055"/>
            <a:ext cx="4328795" cy="4770755"/>
            <a:chOff x="873" y="2428"/>
            <a:chExt cx="6817" cy="7513"/>
          </a:xfrm>
        </p:grpSpPr>
        <p:sp>
          <p:nvSpPr>
            <p:cNvPr id="5" name="圆角矩形 4"/>
            <p:cNvSpPr/>
            <p:nvPr/>
          </p:nvSpPr>
          <p:spPr>
            <a:xfrm>
              <a:off x="873" y="2428"/>
              <a:ext cx="6704" cy="1149"/>
            </a:xfrm>
            <a:prstGeom prst="roundRect">
              <a:avLst/>
            </a:prstGeom>
            <a:solidFill>
              <a:srgbClr val="FFF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tLang="zh-CN">
                <a:solidFill>
                  <a:schemeClr val="tx1"/>
                </a:solidFill>
                <a:latin typeface="Times New Roman" panose="02020603050405020304" pitchFamily="18" charset="0"/>
                <a:cs typeface="Times New Roman" panose="02020603050405020304" pitchFamily="18" charset="0"/>
              </a:endParaRPr>
            </a:p>
          </p:txBody>
        </p:sp>
        <p:grpSp>
          <p:nvGrpSpPr>
            <p:cNvPr id="12" name="组合 11"/>
            <p:cNvGrpSpPr/>
            <p:nvPr/>
          </p:nvGrpSpPr>
          <p:grpSpPr>
            <a:xfrm>
              <a:off x="1018" y="2536"/>
              <a:ext cx="1102" cy="1112"/>
              <a:chOff x="1018" y="2536"/>
              <a:chExt cx="1102" cy="1112"/>
            </a:xfrm>
          </p:grpSpPr>
          <p:pic>
            <p:nvPicPr>
              <p:cNvPr id="10" name="图片 9"/>
              <p:cNvPicPr>
                <a:picLocks noChangeAspect="1"/>
              </p:cNvPicPr>
              <p:nvPr/>
            </p:nvPicPr>
            <p:blipFill>
              <a:blip r:embed="rId3"/>
              <a:stretch>
                <a:fillRect/>
              </a:stretch>
            </p:blipFill>
            <p:spPr>
              <a:xfrm>
                <a:off x="1287" y="2536"/>
                <a:ext cx="565" cy="650"/>
              </a:xfrm>
              <a:prstGeom prst="rect">
                <a:avLst/>
              </a:prstGeom>
            </p:spPr>
          </p:pic>
          <p:sp>
            <p:nvSpPr>
              <p:cNvPr id="11" name="文本框 10"/>
              <p:cNvSpPr txBox="1"/>
              <p:nvPr/>
            </p:nvSpPr>
            <p:spPr>
              <a:xfrm>
                <a:off x="1018" y="3118"/>
                <a:ext cx="1103" cy="531"/>
              </a:xfrm>
              <a:prstGeom prst="rect">
                <a:avLst/>
              </a:prstGeom>
              <a:noFill/>
            </p:spPr>
            <p:txBody>
              <a:bodyPr wrap="square" rtlCol="0">
                <a:spAutoFit/>
              </a:bodyPr>
              <a:p>
                <a:pPr algn="ctr"/>
                <a:r>
                  <a:rPr lang="en-US" altLang="zh-CN" sz="1600">
                    <a:latin typeface="Times New Roman" panose="02020603050405020304" pitchFamily="18" charset="0"/>
                    <a:cs typeface="Times New Roman" panose="02020603050405020304" pitchFamily="18" charset="0"/>
                  </a:rPr>
                  <a:t>User</a:t>
                </a:r>
                <a:endParaRPr lang="en-US" altLang="zh-CN" sz="1600">
                  <a:latin typeface="Times New Roman" panose="02020603050405020304" pitchFamily="18" charset="0"/>
                  <a:cs typeface="Times New Roman" panose="02020603050405020304" pitchFamily="18" charset="0"/>
                </a:endParaRPr>
              </a:p>
            </p:txBody>
          </p:sp>
        </p:grpSp>
        <p:sp>
          <p:nvSpPr>
            <p:cNvPr id="15" name="左右箭头 14"/>
            <p:cNvSpPr/>
            <p:nvPr/>
          </p:nvSpPr>
          <p:spPr>
            <a:xfrm>
              <a:off x="2127" y="2798"/>
              <a:ext cx="1580" cy="480"/>
            </a:xfrm>
            <a:prstGeom prst="leftRightArrow">
              <a:avLst/>
            </a:prstGeom>
            <a:noFill/>
            <a:ln w="19050">
              <a:solidFill>
                <a:schemeClr val="tx1"/>
              </a:solidFill>
            </a:ln>
            <a:extLst>
              <a:ext uri="{909E8E84-426E-40DD-AFC4-6F175D3DCCD1}">
                <a14:hiddenFill xmlns:a14="http://schemas.microsoft.com/office/drawing/2010/main">
                  <a:solidFill>
                    <a:srgbClr val="9E0000"/>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23" name="组合 22"/>
            <p:cNvGrpSpPr/>
            <p:nvPr/>
          </p:nvGrpSpPr>
          <p:grpSpPr>
            <a:xfrm>
              <a:off x="3958" y="2696"/>
              <a:ext cx="2022" cy="686"/>
              <a:chOff x="3427" y="5400"/>
              <a:chExt cx="2022" cy="686"/>
            </a:xfrm>
            <a:solidFill>
              <a:schemeClr val="bg1"/>
            </a:solidFill>
          </p:grpSpPr>
          <p:sp>
            <p:nvSpPr>
              <p:cNvPr id="16" name="圆角矩形 15"/>
              <p:cNvSpPr/>
              <p:nvPr/>
            </p:nvSpPr>
            <p:spPr>
              <a:xfrm>
                <a:off x="3427" y="5400"/>
                <a:ext cx="2022" cy="686"/>
              </a:xfrm>
              <a:prstGeom prst="roundRect">
                <a:avLst/>
              </a:prstGeom>
              <a:grpFill/>
              <a:ln>
                <a:solidFill>
                  <a:schemeClr val="tx1"/>
                </a:solidFill>
              </a:ln>
              <a:extLst>
                <a:ext uri="{909E8E84-426E-40DD-AFC4-6F175D3DCCD1}">
                  <a14:hiddenFill xmlns:a14="http://schemas.microsoft.com/office/drawing/2010/main">
                    <a:solidFill>
                      <a:srgbClr val="9E0000"/>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7" name="文本框 16"/>
              <p:cNvSpPr txBox="1"/>
              <p:nvPr/>
            </p:nvSpPr>
            <p:spPr>
              <a:xfrm>
                <a:off x="3452" y="5453"/>
                <a:ext cx="1900" cy="531"/>
              </a:xfrm>
              <a:prstGeom prst="rect">
                <a:avLst/>
              </a:prstGeom>
              <a:grpFill/>
            </p:spPr>
            <p:txBody>
              <a:bodyPr wrap="square" rtlCol="0">
                <a:spAutoFit/>
              </a:bodyPr>
              <a:p>
                <a:pPr algn="ctr"/>
                <a:r>
                  <a:rPr lang="en-US" altLang="zh-CN" sz="1600">
                    <a:latin typeface="Times New Roman" panose="02020603050405020304" pitchFamily="18" charset="0"/>
                    <a:cs typeface="Times New Roman" panose="02020603050405020304" pitchFamily="18" charset="0"/>
                    <a:sym typeface="+mn-ea"/>
                  </a:rPr>
                  <a:t>CPython</a:t>
                </a:r>
                <a:endParaRPr lang="en-US" altLang="zh-CN" sz="1600">
                  <a:latin typeface="Times New Roman" panose="02020603050405020304" pitchFamily="18" charset="0"/>
                  <a:cs typeface="Times New Roman" panose="02020603050405020304" pitchFamily="18" charset="0"/>
                  <a:sym typeface="+mn-ea"/>
                </a:endParaRPr>
              </a:p>
            </p:txBody>
          </p:sp>
        </p:grpSp>
        <p:sp>
          <p:nvSpPr>
            <p:cNvPr id="24" name="圆角矩形 23"/>
            <p:cNvSpPr/>
            <p:nvPr/>
          </p:nvSpPr>
          <p:spPr>
            <a:xfrm>
              <a:off x="873" y="4093"/>
              <a:ext cx="6704" cy="1342"/>
            </a:xfrm>
            <a:prstGeom prst="round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tLang="zh-CN">
                <a:solidFill>
                  <a:schemeClr val="tx1"/>
                </a:solidFill>
                <a:latin typeface="Times New Roman" panose="02020603050405020304" pitchFamily="18" charset="0"/>
                <a:cs typeface="Times New Roman" panose="02020603050405020304" pitchFamily="18" charset="0"/>
              </a:endParaRPr>
            </a:p>
          </p:txBody>
        </p:sp>
        <p:sp>
          <p:nvSpPr>
            <p:cNvPr id="25" name="左右箭头 24"/>
            <p:cNvSpPr/>
            <p:nvPr/>
          </p:nvSpPr>
          <p:spPr>
            <a:xfrm>
              <a:off x="3462" y="4439"/>
              <a:ext cx="1165" cy="480"/>
            </a:xfrm>
            <a:prstGeom prst="leftRightArrow">
              <a:avLst/>
            </a:prstGeom>
            <a:noFill/>
            <a:ln w="19050">
              <a:solidFill>
                <a:schemeClr val="tx1"/>
              </a:solidFill>
            </a:ln>
            <a:extLst>
              <a:ext uri="{909E8E84-426E-40DD-AFC4-6F175D3DCCD1}">
                <a14:hiddenFill xmlns:a14="http://schemas.microsoft.com/office/drawing/2010/main">
                  <a:solidFill>
                    <a:srgbClr val="9E0000"/>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26" name="组合 25"/>
            <p:cNvGrpSpPr/>
            <p:nvPr/>
          </p:nvGrpSpPr>
          <p:grpSpPr>
            <a:xfrm>
              <a:off x="1176" y="4320"/>
              <a:ext cx="2022" cy="686"/>
              <a:chOff x="3427" y="5400"/>
              <a:chExt cx="2022" cy="686"/>
            </a:xfrm>
            <a:solidFill>
              <a:schemeClr val="bg1"/>
            </a:solidFill>
          </p:grpSpPr>
          <p:sp>
            <p:nvSpPr>
              <p:cNvPr id="27" name="圆角矩形 26"/>
              <p:cNvSpPr/>
              <p:nvPr/>
            </p:nvSpPr>
            <p:spPr>
              <a:xfrm>
                <a:off x="3427" y="5400"/>
                <a:ext cx="2022" cy="686"/>
              </a:xfrm>
              <a:prstGeom prst="roundRect">
                <a:avLst/>
              </a:prstGeom>
              <a:grpFill/>
              <a:ln>
                <a:solidFill>
                  <a:schemeClr val="tx1"/>
                </a:solidFill>
              </a:ln>
              <a:extLst>
                <a:ext uri="{909E8E84-426E-40DD-AFC4-6F175D3DCCD1}">
                  <a14:hiddenFill xmlns:a14="http://schemas.microsoft.com/office/drawing/2010/main">
                    <a:solidFill>
                      <a:srgbClr val="9E0000"/>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8" name="文本框 27"/>
              <p:cNvSpPr txBox="1"/>
              <p:nvPr/>
            </p:nvSpPr>
            <p:spPr>
              <a:xfrm>
                <a:off x="3538" y="5453"/>
                <a:ext cx="1796" cy="531"/>
              </a:xfrm>
              <a:prstGeom prst="rect">
                <a:avLst/>
              </a:prstGeom>
              <a:grpFill/>
            </p:spPr>
            <p:txBody>
              <a:bodyPr wrap="square" rtlCol="0">
                <a:spAutoFit/>
              </a:bodyPr>
              <a:p>
                <a:pPr algn="ctr"/>
                <a:r>
                  <a:rPr lang="en-US" altLang="zh-CN" sz="1600">
                    <a:latin typeface="Times New Roman" panose="02020603050405020304" pitchFamily="18" charset="0"/>
                    <a:cs typeface="Times New Roman" panose="02020603050405020304" pitchFamily="18" charset="0"/>
                    <a:sym typeface="+mn-ea"/>
                  </a:rPr>
                  <a:t>PyObject</a:t>
                </a:r>
                <a:endParaRPr lang="en-US" altLang="zh-CN" sz="1600">
                  <a:latin typeface="Times New Roman" panose="02020603050405020304" pitchFamily="18" charset="0"/>
                  <a:cs typeface="Times New Roman" panose="02020603050405020304" pitchFamily="18" charset="0"/>
                  <a:sym typeface="+mn-ea"/>
                </a:endParaRPr>
              </a:p>
            </p:txBody>
          </p:sp>
        </p:grpSp>
        <p:sp>
          <p:nvSpPr>
            <p:cNvPr id="30" name="圆角矩形 29"/>
            <p:cNvSpPr/>
            <p:nvPr/>
          </p:nvSpPr>
          <p:spPr>
            <a:xfrm>
              <a:off x="4877" y="4320"/>
              <a:ext cx="2502" cy="686"/>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1" name="文本框 30"/>
            <p:cNvSpPr txBox="1"/>
            <p:nvPr/>
          </p:nvSpPr>
          <p:spPr>
            <a:xfrm>
              <a:off x="4553" y="4407"/>
              <a:ext cx="3137" cy="531"/>
            </a:xfrm>
            <a:prstGeom prst="rect">
              <a:avLst/>
            </a:prstGeom>
            <a:noFill/>
          </p:spPr>
          <p:txBody>
            <a:bodyPr wrap="square" rtlCol="0">
              <a:spAutoFit/>
            </a:bodyPr>
            <a:p>
              <a:pPr algn="ctr"/>
              <a:r>
                <a:rPr lang="en-US" altLang="zh-CN" sz="1600">
                  <a:latin typeface="Times New Roman" panose="02020603050405020304" pitchFamily="18" charset="0"/>
                  <a:cs typeface="Times New Roman" panose="02020603050405020304" pitchFamily="18" charset="0"/>
                  <a:sym typeface="+mn-ea"/>
                </a:rPr>
                <a:t>C++ Native Types</a:t>
              </a:r>
              <a:endParaRPr lang="en-US" altLang="zh-CN" sz="1600">
                <a:latin typeface="Times New Roman" panose="02020603050405020304" pitchFamily="18" charset="0"/>
                <a:cs typeface="Times New Roman" panose="02020603050405020304" pitchFamily="18" charset="0"/>
                <a:sym typeface="+mn-ea"/>
              </a:endParaRPr>
            </a:p>
          </p:txBody>
        </p:sp>
        <p:sp>
          <p:nvSpPr>
            <p:cNvPr id="32" name="文本框 31"/>
            <p:cNvSpPr txBox="1"/>
            <p:nvPr/>
          </p:nvSpPr>
          <p:spPr>
            <a:xfrm>
              <a:off x="3327" y="4904"/>
              <a:ext cx="1435" cy="531"/>
            </a:xfrm>
            <a:prstGeom prst="rect">
              <a:avLst/>
            </a:prstGeom>
            <a:noFill/>
          </p:spPr>
          <p:txBody>
            <a:bodyPr wrap="square" rtlCol="0">
              <a:spAutoFit/>
            </a:bodyPr>
            <a:p>
              <a:pPr algn="ctr"/>
              <a:r>
                <a:rPr lang="en-US" altLang="zh-CN" sz="1600">
                  <a:latin typeface="Times New Roman" panose="02020603050405020304" pitchFamily="18" charset="0"/>
                  <a:cs typeface="Times New Roman" panose="02020603050405020304" pitchFamily="18" charset="0"/>
                </a:rPr>
                <a:t>Binding</a:t>
              </a:r>
              <a:endParaRPr lang="en-US" altLang="zh-CN" sz="1600">
                <a:latin typeface="Times New Roman" panose="02020603050405020304" pitchFamily="18" charset="0"/>
                <a:cs typeface="Times New Roman" panose="02020603050405020304" pitchFamily="18" charset="0"/>
              </a:endParaRPr>
            </a:p>
          </p:txBody>
        </p:sp>
        <p:sp>
          <p:nvSpPr>
            <p:cNvPr id="33" name="圆角矩形 32"/>
            <p:cNvSpPr/>
            <p:nvPr/>
          </p:nvSpPr>
          <p:spPr>
            <a:xfrm>
              <a:off x="873" y="5749"/>
              <a:ext cx="6704" cy="2408"/>
            </a:xfrm>
            <a:prstGeom prst="roundRect">
              <a:avLst/>
            </a:prstGeom>
            <a:solidFill>
              <a:srgbClr val="B7DD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tLang="zh-CN">
                <a:solidFill>
                  <a:schemeClr val="tx1"/>
                </a:solidFill>
                <a:latin typeface="Times New Roman" panose="02020603050405020304" pitchFamily="18" charset="0"/>
                <a:cs typeface="Times New Roman" panose="02020603050405020304" pitchFamily="18" charset="0"/>
              </a:endParaRPr>
            </a:p>
          </p:txBody>
        </p:sp>
        <p:pic>
          <p:nvPicPr>
            <p:cNvPr id="37" name="图片 36"/>
            <p:cNvPicPr>
              <a:picLocks noChangeAspect="1"/>
            </p:cNvPicPr>
            <p:nvPr/>
          </p:nvPicPr>
          <p:blipFill>
            <a:blip r:embed="rId4"/>
            <a:stretch>
              <a:fillRect/>
            </a:stretch>
          </p:blipFill>
          <p:spPr>
            <a:xfrm>
              <a:off x="6422" y="2568"/>
              <a:ext cx="813" cy="944"/>
            </a:xfrm>
            <a:prstGeom prst="rect">
              <a:avLst/>
            </a:prstGeom>
          </p:spPr>
        </p:pic>
        <p:sp>
          <p:nvSpPr>
            <p:cNvPr id="38" name="上下箭头 37"/>
            <p:cNvSpPr/>
            <p:nvPr/>
          </p:nvSpPr>
          <p:spPr>
            <a:xfrm>
              <a:off x="4688" y="3465"/>
              <a:ext cx="368" cy="752"/>
            </a:xfrm>
            <a:prstGeom prst="upDownArrow">
              <a:avLst/>
            </a:prstGeom>
            <a:noFill/>
            <a:ln>
              <a:solidFill>
                <a:schemeClr val="tx1"/>
              </a:solidFill>
              <a:prstDash val="sysDash"/>
            </a:ln>
            <a:extLst>
              <a:ext uri="{909E8E84-426E-40DD-AFC4-6F175D3DCCD1}">
                <a14:hiddenFill xmlns:a14="http://schemas.microsoft.com/office/drawing/2010/main">
                  <a:solidFill>
                    <a:srgbClr val="9E0000"/>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1" name="上下箭头 40"/>
            <p:cNvSpPr/>
            <p:nvPr/>
          </p:nvSpPr>
          <p:spPr>
            <a:xfrm>
              <a:off x="4688" y="5128"/>
              <a:ext cx="368" cy="752"/>
            </a:xfrm>
            <a:prstGeom prst="upDownArrow">
              <a:avLst/>
            </a:prstGeom>
            <a:noFill/>
            <a:ln>
              <a:solidFill>
                <a:schemeClr val="tx1"/>
              </a:solidFill>
              <a:prstDash val="sysDash"/>
            </a:ln>
            <a:extLst>
              <a:ext uri="{909E8E84-426E-40DD-AFC4-6F175D3DCCD1}">
                <a14:hiddenFill xmlns:a14="http://schemas.microsoft.com/office/drawing/2010/main">
                  <a:solidFill>
                    <a:srgbClr val="9E0000"/>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44" name="组合 43"/>
            <p:cNvGrpSpPr/>
            <p:nvPr/>
          </p:nvGrpSpPr>
          <p:grpSpPr>
            <a:xfrm>
              <a:off x="891" y="6192"/>
              <a:ext cx="1460" cy="1601"/>
              <a:chOff x="1066" y="6155"/>
              <a:chExt cx="1460" cy="1601"/>
            </a:xfrm>
          </p:grpSpPr>
          <p:pic>
            <p:nvPicPr>
              <p:cNvPr id="40" name="图片 39"/>
              <p:cNvPicPr>
                <a:picLocks noChangeAspect="1"/>
              </p:cNvPicPr>
              <p:nvPr/>
            </p:nvPicPr>
            <p:blipFill>
              <a:blip r:embed="rId5"/>
              <a:stretch>
                <a:fillRect/>
              </a:stretch>
            </p:blipFill>
            <p:spPr>
              <a:xfrm>
                <a:off x="1227" y="6155"/>
                <a:ext cx="1184" cy="862"/>
              </a:xfrm>
              <a:prstGeom prst="rect">
                <a:avLst/>
              </a:prstGeom>
            </p:spPr>
          </p:pic>
          <p:sp>
            <p:nvSpPr>
              <p:cNvPr id="42" name="文本框 41"/>
              <p:cNvSpPr txBox="1"/>
              <p:nvPr/>
            </p:nvSpPr>
            <p:spPr>
              <a:xfrm>
                <a:off x="1066" y="6934"/>
                <a:ext cx="1460" cy="822"/>
              </a:xfrm>
              <a:prstGeom prst="rect">
                <a:avLst/>
              </a:prstGeom>
              <a:noFill/>
            </p:spPr>
            <p:txBody>
              <a:bodyPr wrap="square" rtlCol="0">
                <a:spAutoFit/>
              </a:bodyPr>
              <a:p>
                <a:pPr algn="ctr"/>
                <a:r>
                  <a:rPr lang="en-US" altLang="zh-CN" sz="1400">
                    <a:latin typeface="Times New Roman" panose="02020603050405020304" pitchFamily="18" charset="0"/>
                    <a:cs typeface="Times New Roman" panose="02020603050405020304" pitchFamily="18" charset="0"/>
                  </a:rPr>
                  <a:t>Graph </a:t>
                </a:r>
                <a:br>
                  <a:rPr lang="en-US" altLang="zh-CN" sz="1400">
                    <a:latin typeface="Times New Roman" panose="02020603050405020304" pitchFamily="18" charset="0"/>
                    <a:cs typeface="Times New Roman" panose="02020603050405020304" pitchFamily="18" charset="0"/>
                  </a:rPr>
                </a:br>
                <a:r>
                  <a:rPr lang="en-US" altLang="zh-CN" sz="1400">
                    <a:latin typeface="Times New Roman" panose="02020603050405020304" pitchFamily="18" charset="0"/>
                    <a:cs typeface="Times New Roman" panose="02020603050405020304" pitchFamily="18" charset="0"/>
                  </a:rPr>
                  <a:t>Container</a:t>
                </a:r>
                <a:endParaRPr lang="en-US" altLang="zh-CN" sz="1400">
                  <a:latin typeface="Times New Roman" panose="02020603050405020304" pitchFamily="18" charset="0"/>
                  <a:cs typeface="Times New Roman" panose="02020603050405020304" pitchFamily="18" charset="0"/>
                </a:endParaRPr>
              </a:p>
            </p:txBody>
          </p:sp>
        </p:grpSp>
        <p:sp>
          <p:nvSpPr>
            <p:cNvPr id="43" name="右箭头 42"/>
            <p:cNvSpPr/>
            <p:nvPr/>
          </p:nvSpPr>
          <p:spPr>
            <a:xfrm>
              <a:off x="2294" y="6736"/>
              <a:ext cx="312" cy="544"/>
            </a:xfrm>
            <a:prstGeom prst="rightArrow">
              <a:avLst/>
            </a:prstGeom>
            <a:noFill/>
            <a:ln w="19050">
              <a:solidFill>
                <a:schemeClr val="tx1"/>
              </a:solidFill>
            </a:ln>
            <a:extLst>
              <a:ext uri="{909E8E84-426E-40DD-AFC4-6F175D3DCCD1}">
                <a14:hiddenFill xmlns:a14="http://schemas.microsoft.com/office/drawing/2010/main">
                  <a:solidFill>
                    <a:srgbClr val="9E0000"/>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a:sym typeface="+mn-ea"/>
              </a:endParaRPr>
            </a:p>
          </p:txBody>
        </p:sp>
        <p:grpSp>
          <p:nvGrpSpPr>
            <p:cNvPr id="55" name="组合 54"/>
            <p:cNvGrpSpPr/>
            <p:nvPr/>
          </p:nvGrpSpPr>
          <p:grpSpPr>
            <a:xfrm>
              <a:off x="4973" y="6118"/>
              <a:ext cx="2502" cy="1748"/>
              <a:chOff x="4877" y="5922"/>
              <a:chExt cx="2502" cy="1748"/>
            </a:xfrm>
          </p:grpSpPr>
          <p:sp>
            <p:nvSpPr>
              <p:cNvPr id="46" name="圆角矩形 45"/>
              <p:cNvSpPr/>
              <p:nvPr/>
            </p:nvSpPr>
            <p:spPr>
              <a:xfrm>
                <a:off x="4877" y="5922"/>
                <a:ext cx="2502" cy="1749"/>
              </a:xfrm>
              <a:prstGeom prst="roundRect">
                <a:avLst/>
              </a:prstGeom>
              <a:noFill/>
              <a:ln>
                <a:solidFill>
                  <a:schemeClr val="tx1"/>
                </a:solidFill>
              </a:ln>
              <a:extLst>
                <a:ext uri="{909E8E84-426E-40DD-AFC4-6F175D3DCCD1}">
                  <a14:hiddenFill xmlns:a14="http://schemas.microsoft.com/office/drawing/2010/main">
                    <a:solidFill>
                      <a:srgbClr val="9E0000"/>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7" name="矩形 46"/>
              <p:cNvSpPr/>
              <p:nvPr/>
            </p:nvSpPr>
            <p:spPr>
              <a:xfrm>
                <a:off x="5008" y="6008"/>
                <a:ext cx="1071" cy="416"/>
              </a:xfrm>
              <a:prstGeom prst="rect">
                <a:avLst/>
              </a:prstGeom>
              <a:solidFill>
                <a:schemeClr val="bg1">
                  <a:lumMod val="95000"/>
                </a:schemeClr>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000" b="1">
                    <a:solidFill>
                      <a:schemeClr val="tx1"/>
                    </a:solidFill>
                    <a:latin typeface="Times New Roman" panose="02020603050405020304" pitchFamily="18" charset="0"/>
                    <a:cs typeface="Times New Roman" panose="02020603050405020304" pitchFamily="18" charset="0"/>
                  </a:rPr>
                  <a:t>Thread 1</a:t>
                </a:r>
                <a:endParaRPr lang="en-US" altLang="zh-CN" sz="1000" b="1">
                  <a:solidFill>
                    <a:schemeClr val="tx1"/>
                  </a:solidFill>
                  <a:latin typeface="Times New Roman" panose="02020603050405020304" pitchFamily="18" charset="0"/>
                  <a:cs typeface="Times New Roman" panose="02020603050405020304" pitchFamily="18" charset="0"/>
                </a:endParaRPr>
              </a:p>
            </p:txBody>
          </p:sp>
          <p:sp>
            <p:nvSpPr>
              <p:cNvPr id="49" name="矩形 48"/>
              <p:cNvSpPr/>
              <p:nvPr/>
            </p:nvSpPr>
            <p:spPr>
              <a:xfrm>
                <a:off x="6180" y="6008"/>
                <a:ext cx="1071" cy="416"/>
              </a:xfrm>
              <a:prstGeom prst="rect">
                <a:avLst/>
              </a:prstGeom>
              <a:solidFill>
                <a:schemeClr val="bg1">
                  <a:lumMod val="95000"/>
                </a:schemeClr>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000" b="1">
                    <a:solidFill>
                      <a:schemeClr val="tx1"/>
                    </a:solidFill>
                    <a:latin typeface="Times New Roman" panose="02020603050405020304" pitchFamily="18" charset="0"/>
                    <a:cs typeface="Times New Roman" panose="02020603050405020304" pitchFamily="18" charset="0"/>
                  </a:rPr>
                  <a:t>Thread 2</a:t>
                </a:r>
                <a:endParaRPr lang="en-US" altLang="zh-CN" sz="1000" b="1">
                  <a:solidFill>
                    <a:schemeClr val="tx1"/>
                  </a:solidFill>
                  <a:latin typeface="Times New Roman" panose="02020603050405020304" pitchFamily="18" charset="0"/>
                  <a:cs typeface="Times New Roman" panose="02020603050405020304" pitchFamily="18" charset="0"/>
                </a:endParaRPr>
              </a:p>
            </p:txBody>
          </p:sp>
          <p:sp>
            <p:nvSpPr>
              <p:cNvPr id="50" name="矩形 49"/>
              <p:cNvSpPr/>
              <p:nvPr/>
            </p:nvSpPr>
            <p:spPr>
              <a:xfrm>
                <a:off x="5008" y="6545"/>
                <a:ext cx="1071" cy="416"/>
              </a:xfrm>
              <a:prstGeom prst="rect">
                <a:avLst/>
              </a:prstGeom>
              <a:solidFill>
                <a:schemeClr val="bg1">
                  <a:lumMod val="95000"/>
                </a:schemeClr>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000" b="1">
                    <a:solidFill>
                      <a:schemeClr val="tx1"/>
                    </a:solidFill>
                    <a:latin typeface="Times New Roman" panose="02020603050405020304" pitchFamily="18" charset="0"/>
                    <a:cs typeface="Times New Roman" panose="02020603050405020304" pitchFamily="18" charset="0"/>
                  </a:rPr>
                  <a:t>Thread 3</a:t>
                </a:r>
                <a:endParaRPr lang="en-US" altLang="zh-CN" sz="1000" b="1">
                  <a:solidFill>
                    <a:schemeClr val="tx1"/>
                  </a:solidFill>
                  <a:latin typeface="Times New Roman" panose="02020603050405020304" pitchFamily="18" charset="0"/>
                  <a:cs typeface="Times New Roman" panose="02020603050405020304" pitchFamily="18" charset="0"/>
                </a:endParaRPr>
              </a:p>
            </p:txBody>
          </p:sp>
          <p:sp>
            <p:nvSpPr>
              <p:cNvPr id="51" name="矩形 50"/>
              <p:cNvSpPr/>
              <p:nvPr/>
            </p:nvSpPr>
            <p:spPr>
              <a:xfrm>
                <a:off x="6180" y="6545"/>
                <a:ext cx="1071" cy="416"/>
              </a:xfrm>
              <a:prstGeom prst="rect">
                <a:avLst/>
              </a:prstGeom>
              <a:solidFill>
                <a:schemeClr val="bg1">
                  <a:lumMod val="95000"/>
                </a:schemeClr>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000" b="1">
                    <a:solidFill>
                      <a:schemeClr val="tx1"/>
                    </a:solidFill>
                    <a:latin typeface="Times New Roman" panose="02020603050405020304" pitchFamily="18" charset="0"/>
                    <a:cs typeface="Times New Roman" panose="02020603050405020304" pitchFamily="18" charset="0"/>
                  </a:rPr>
                  <a:t>Thread 4</a:t>
                </a:r>
                <a:endParaRPr lang="en-US" altLang="zh-CN" sz="1000" b="1">
                  <a:solidFill>
                    <a:schemeClr val="tx1"/>
                  </a:solidFill>
                  <a:latin typeface="Times New Roman" panose="02020603050405020304" pitchFamily="18" charset="0"/>
                  <a:cs typeface="Times New Roman" panose="02020603050405020304" pitchFamily="18" charset="0"/>
                </a:endParaRPr>
              </a:p>
            </p:txBody>
          </p:sp>
          <p:sp>
            <p:nvSpPr>
              <p:cNvPr id="53" name="矩形 52"/>
              <p:cNvSpPr/>
              <p:nvPr/>
            </p:nvSpPr>
            <p:spPr>
              <a:xfrm>
                <a:off x="5931" y="7152"/>
                <a:ext cx="1320" cy="416"/>
              </a:xfrm>
              <a:prstGeom prst="rect">
                <a:avLst/>
              </a:prstGeom>
              <a:solidFill>
                <a:schemeClr val="bg1">
                  <a:lumMod val="95000"/>
                </a:schemeClr>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000" b="1">
                    <a:solidFill>
                      <a:schemeClr val="tx1"/>
                    </a:solidFill>
                    <a:latin typeface="Times New Roman" panose="02020603050405020304" pitchFamily="18" charset="0"/>
                    <a:cs typeface="Times New Roman" panose="02020603050405020304" pitchFamily="18" charset="0"/>
                  </a:rPr>
                  <a:t>Thread N</a:t>
                </a:r>
                <a:endParaRPr lang="en-US" altLang="zh-CN" sz="1000" b="1">
                  <a:solidFill>
                    <a:schemeClr val="tx1"/>
                  </a:solidFill>
                  <a:latin typeface="Times New Roman" panose="02020603050405020304" pitchFamily="18" charset="0"/>
                  <a:cs typeface="Times New Roman" panose="02020603050405020304" pitchFamily="18" charset="0"/>
                </a:endParaRPr>
              </a:p>
            </p:txBody>
          </p:sp>
          <p:sp>
            <p:nvSpPr>
              <p:cNvPr id="54" name="文本框 53"/>
              <p:cNvSpPr txBox="1"/>
              <p:nvPr/>
            </p:nvSpPr>
            <p:spPr>
              <a:xfrm>
                <a:off x="5121" y="7034"/>
                <a:ext cx="689" cy="580"/>
              </a:xfrm>
              <a:prstGeom prst="rect">
                <a:avLst/>
              </a:prstGeom>
              <a:noFill/>
            </p:spPr>
            <p:txBody>
              <a:bodyPr wrap="square" rtlCol="0">
                <a:spAutoFit/>
              </a:bodyPr>
              <a:p>
                <a:r>
                  <a:rPr lang="en-US" altLang="zh-CN" b="1">
                    <a:latin typeface="Times New Roman" panose="02020603050405020304" pitchFamily="18" charset="0"/>
                    <a:cs typeface="Times New Roman" panose="02020603050405020304" pitchFamily="18" charset="0"/>
                  </a:rPr>
                  <a:t>···</a:t>
                </a:r>
                <a:endParaRPr lang="en-US" altLang="zh-CN" b="1">
                  <a:latin typeface="Times New Roman" panose="02020603050405020304" pitchFamily="18" charset="0"/>
                  <a:cs typeface="Times New Roman" panose="02020603050405020304" pitchFamily="18" charset="0"/>
                </a:endParaRPr>
              </a:p>
            </p:txBody>
          </p:sp>
        </p:grpSp>
        <p:sp>
          <p:nvSpPr>
            <p:cNvPr id="56" name="圆角矩形 55"/>
            <p:cNvSpPr/>
            <p:nvPr/>
          </p:nvSpPr>
          <p:spPr>
            <a:xfrm>
              <a:off x="891" y="8525"/>
              <a:ext cx="6704" cy="1416"/>
            </a:xfrm>
            <a:prstGeom prst="roundRect">
              <a:avLst/>
            </a:prstGeom>
            <a:solidFill>
              <a:srgbClr val="D7E3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tLang="zh-CN">
                <a:solidFill>
                  <a:schemeClr val="tx1"/>
                </a:solidFill>
                <a:latin typeface="Times New Roman" panose="02020603050405020304" pitchFamily="18" charset="0"/>
                <a:cs typeface="Times New Roman" panose="02020603050405020304" pitchFamily="18" charset="0"/>
              </a:endParaRPr>
            </a:p>
          </p:txBody>
        </p:sp>
        <p:sp>
          <p:nvSpPr>
            <p:cNvPr id="60" name="右箭头 59"/>
            <p:cNvSpPr/>
            <p:nvPr/>
          </p:nvSpPr>
          <p:spPr>
            <a:xfrm>
              <a:off x="4607" y="6712"/>
              <a:ext cx="312" cy="544"/>
            </a:xfrm>
            <a:prstGeom prst="rightArrow">
              <a:avLst/>
            </a:prstGeom>
            <a:noFill/>
            <a:ln w="19050">
              <a:solidFill>
                <a:schemeClr val="tx1"/>
              </a:solidFill>
            </a:ln>
            <a:extLst>
              <a:ext uri="{909E8E84-426E-40DD-AFC4-6F175D3DCCD1}">
                <a14:hiddenFill xmlns:a14="http://schemas.microsoft.com/office/drawing/2010/main">
                  <a:solidFill>
                    <a:srgbClr val="9E0000"/>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a:sym typeface="+mn-ea"/>
              </a:endParaRPr>
            </a:p>
          </p:txBody>
        </p:sp>
        <p:grpSp>
          <p:nvGrpSpPr>
            <p:cNvPr id="80" name="组合 79"/>
            <p:cNvGrpSpPr/>
            <p:nvPr/>
          </p:nvGrpSpPr>
          <p:grpSpPr>
            <a:xfrm>
              <a:off x="2536" y="8685"/>
              <a:ext cx="4958" cy="1146"/>
              <a:chOff x="2536" y="8685"/>
              <a:chExt cx="4958" cy="1146"/>
            </a:xfrm>
          </p:grpSpPr>
          <p:sp>
            <p:nvSpPr>
              <p:cNvPr id="62" name="圆角矩形 61"/>
              <p:cNvSpPr/>
              <p:nvPr/>
            </p:nvSpPr>
            <p:spPr>
              <a:xfrm>
                <a:off x="2536" y="8685"/>
                <a:ext cx="4958" cy="1146"/>
              </a:xfrm>
              <a:prstGeom prst="roundRect">
                <a:avLst/>
              </a:prstGeom>
              <a:noFill/>
              <a:ln>
                <a:solidFill>
                  <a:schemeClr val="tx1"/>
                </a:solidFill>
              </a:ln>
              <a:extLst>
                <a:ext uri="{909E8E84-426E-40DD-AFC4-6F175D3DCCD1}">
                  <a14:hiddenFill xmlns:a14="http://schemas.microsoft.com/office/drawing/2010/main">
                    <a:solidFill>
                      <a:srgbClr val="9E0000"/>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69" name="图片 68" descr="CPU"/>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678" y="8913"/>
                <a:ext cx="745" cy="745"/>
              </a:xfrm>
              <a:prstGeom prst="rect">
                <a:avLst/>
              </a:prstGeom>
            </p:spPr>
          </p:pic>
          <p:pic>
            <p:nvPicPr>
              <p:cNvPr id="70" name="图片 69" descr="CPU"/>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650" y="8913"/>
                <a:ext cx="745" cy="745"/>
              </a:xfrm>
              <a:prstGeom prst="rect">
                <a:avLst/>
              </a:prstGeom>
            </p:spPr>
          </p:pic>
          <p:pic>
            <p:nvPicPr>
              <p:cNvPr id="71" name="图片 70" descr="CPU"/>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622" y="8913"/>
                <a:ext cx="745" cy="745"/>
              </a:xfrm>
              <a:prstGeom prst="rect">
                <a:avLst/>
              </a:prstGeom>
            </p:spPr>
          </p:pic>
          <p:pic>
            <p:nvPicPr>
              <p:cNvPr id="72" name="图片 71" descr="CPU"/>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510" y="8913"/>
                <a:ext cx="745" cy="745"/>
              </a:xfrm>
              <a:prstGeom prst="rect">
                <a:avLst/>
              </a:prstGeom>
            </p:spPr>
          </p:pic>
          <p:sp>
            <p:nvSpPr>
              <p:cNvPr id="73" name="文本框 72"/>
              <p:cNvSpPr txBox="1"/>
              <p:nvPr/>
            </p:nvSpPr>
            <p:spPr>
              <a:xfrm>
                <a:off x="5594" y="8996"/>
                <a:ext cx="689" cy="580"/>
              </a:xfrm>
              <a:prstGeom prst="rect">
                <a:avLst/>
              </a:prstGeom>
              <a:noFill/>
            </p:spPr>
            <p:txBody>
              <a:bodyPr wrap="square" rtlCol="0">
                <a:spAutoFit/>
              </a:bodyPr>
              <a:p>
                <a:r>
                  <a:rPr lang="en-US" altLang="zh-CN" b="1">
                    <a:latin typeface="Times New Roman" panose="02020603050405020304" pitchFamily="18" charset="0"/>
                    <a:cs typeface="Times New Roman" panose="02020603050405020304" pitchFamily="18" charset="0"/>
                  </a:rPr>
                  <a:t>···</a:t>
                </a:r>
                <a:endParaRPr lang="en-US" altLang="zh-CN" b="1">
                  <a:latin typeface="Times New Roman" panose="02020603050405020304" pitchFamily="18" charset="0"/>
                  <a:cs typeface="Times New Roman" panose="02020603050405020304" pitchFamily="18" charset="0"/>
                </a:endParaRPr>
              </a:p>
            </p:txBody>
          </p:sp>
        </p:grpSp>
        <p:grpSp>
          <p:nvGrpSpPr>
            <p:cNvPr id="77" name="组合 76"/>
            <p:cNvGrpSpPr/>
            <p:nvPr/>
          </p:nvGrpSpPr>
          <p:grpSpPr>
            <a:xfrm>
              <a:off x="2498" y="5967"/>
              <a:ext cx="2190" cy="1979"/>
              <a:chOff x="2498" y="6083"/>
              <a:chExt cx="2190" cy="1979"/>
            </a:xfrm>
          </p:grpSpPr>
          <p:sp>
            <p:nvSpPr>
              <p:cNvPr id="57" name="矩形 56"/>
              <p:cNvSpPr/>
              <p:nvPr/>
            </p:nvSpPr>
            <p:spPr>
              <a:xfrm>
                <a:off x="2647" y="6154"/>
                <a:ext cx="1893" cy="190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8" name="文本框 57"/>
              <p:cNvSpPr txBox="1"/>
              <p:nvPr/>
            </p:nvSpPr>
            <p:spPr>
              <a:xfrm>
                <a:off x="2498" y="6083"/>
                <a:ext cx="2190" cy="1161"/>
              </a:xfrm>
              <a:prstGeom prst="rect">
                <a:avLst/>
              </a:prstGeom>
              <a:noFill/>
            </p:spPr>
            <p:txBody>
              <a:bodyPr wrap="square" rtlCol="0">
                <a:spAutoFit/>
              </a:bodyPr>
              <a:p>
                <a:pPr algn="ctr"/>
                <a:r>
                  <a:rPr lang="en-US" altLang="zh-CN" sz="1400" b="1">
                    <a:latin typeface="Times New Roman" panose="02020603050405020304" pitchFamily="18" charset="0"/>
                    <a:cs typeface="Times New Roman" panose="02020603050405020304" pitchFamily="18" charset="0"/>
                  </a:rPr>
                  <a:t>Network Analysis </a:t>
                </a:r>
                <a:br>
                  <a:rPr lang="en-US" altLang="zh-CN" sz="1400" b="1">
                    <a:latin typeface="Times New Roman" panose="02020603050405020304" pitchFamily="18" charset="0"/>
                    <a:cs typeface="Times New Roman" panose="02020603050405020304" pitchFamily="18" charset="0"/>
                  </a:rPr>
                </a:br>
                <a:r>
                  <a:rPr lang="en-US" altLang="zh-CN" sz="1400" b="1">
                    <a:latin typeface="Times New Roman" panose="02020603050405020304" pitchFamily="18" charset="0"/>
                    <a:cs typeface="Times New Roman" panose="02020603050405020304" pitchFamily="18" charset="0"/>
                  </a:rPr>
                  <a:t>Functions</a:t>
                </a:r>
                <a:endParaRPr lang="en-US" altLang="zh-CN" sz="1400" b="1">
                  <a:latin typeface="Times New Roman" panose="02020603050405020304" pitchFamily="18" charset="0"/>
                  <a:cs typeface="Times New Roman" panose="02020603050405020304" pitchFamily="18" charset="0"/>
                </a:endParaRPr>
              </a:p>
            </p:txBody>
          </p:sp>
          <p:sp>
            <p:nvSpPr>
              <p:cNvPr id="76" name="矩形 75"/>
              <p:cNvSpPr/>
              <p:nvPr/>
            </p:nvSpPr>
            <p:spPr>
              <a:xfrm>
                <a:off x="2737" y="7257"/>
                <a:ext cx="1712" cy="690"/>
              </a:xfrm>
              <a:prstGeom prst="rect">
                <a:avLst/>
              </a:prstGeom>
              <a:solidFill>
                <a:schemeClr val="bg1"/>
              </a:solid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b="1">
                    <a:solidFill>
                      <a:schemeClr val="tx1"/>
                    </a:solidFill>
                    <a:latin typeface="Times New Roman" panose="02020603050405020304" pitchFamily="18" charset="0"/>
                    <a:cs typeface="Times New Roman" panose="02020603050405020304" pitchFamily="18" charset="0"/>
                  </a:rPr>
                  <a:t>OpenMP</a:t>
                </a:r>
                <a:endParaRPr lang="en-US" altLang="zh-CN" b="1">
                  <a:solidFill>
                    <a:schemeClr val="tx1"/>
                  </a:solidFill>
                  <a:latin typeface="Times New Roman" panose="02020603050405020304" pitchFamily="18" charset="0"/>
                  <a:cs typeface="Times New Roman" panose="02020603050405020304" pitchFamily="18" charset="0"/>
                </a:endParaRPr>
              </a:p>
            </p:txBody>
          </p:sp>
        </p:grpSp>
        <p:sp>
          <p:nvSpPr>
            <p:cNvPr id="79" name="文本框 78"/>
            <p:cNvSpPr txBox="1"/>
            <p:nvPr/>
          </p:nvSpPr>
          <p:spPr>
            <a:xfrm>
              <a:off x="890" y="8799"/>
              <a:ext cx="1588" cy="919"/>
            </a:xfrm>
            <a:prstGeom prst="rect">
              <a:avLst/>
            </a:prstGeom>
            <a:noFill/>
          </p:spPr>
          <p:txBody>
            <a:bodyPr wrap="square" rtlCol="0">
              <a:spAutoFit/>
            </a:bodyPr>
            <a:p>
              <a:pPr algn="ctr"/>
              <a:r>
                <a:rPr lang="en-US" altLang="zh-CN" sz="1600">
                  <a:latin typeface="Times New Roman" panose="02020603050405020304" pitchFamily="18" charset="0"/>
                  <a:cs typeface="Times New Roman" panose="02020603050405020304" pitchFamily="18" charset="0"/>
                </a:rPr>
                <a:t>Hardware</a:t>
              </a:r>
              <a:br>
                <a:rPr lang="en-US" altLang="zh-CN" sz="1600">
                  <a:latin typeface="Times New Roman" panose="02020603050405020304" pitchFamily="18" charset="0"/>
                  <a:cs typeface="Times New Roman" panose="02020603050405020304" pitchFamily="18" charset="0"/>
                </a:rPr>
              </a:br>
              <a:r>
                <a:rPr lang="en-US" altLang="zh-CN" sz="1600">
                  <a:latin typeface="Times New Roman" panose="02020603050405020304" pitchFamily="18" charset="0"/>
                  <a:cs typeface="Times New Roman" panose="02020603050405020304" pitchFamily="18" charset="0"/>
                </a:rPr>
                <a:t>Layer</a:t>
              </a:r>
              <a:endParaRPr lang="en-US" altLang="zh-CN" sz="1600">
                <a:latin typeface="Times New Roman" panose="02020603050405020304" pitchFamily="18" charset="0"/>
                <a:cs typeface="Times New Roman" panose="02020603050405020304" pitchFamily="18" charset="0"/>
              </a:endParaRPr>
            </a:p>
          </p:txBody>
        </p:sp>
        <p:cxnSp>
          <p:nvCxnSpPr>
            <p:cNvPr id="81" name="肘形连接符 80"/>
            <p:cNvCxnSpPr>
              <a:stCxn id="46" idx="2"/>
              <a:endCxn id="69" idx="0"/>
            </p:cNvCxnSpPr>
            <p:nvPr/>
          </p:nvCxnSpPr>
          <p:spPr>
            <a:xfrm rot="5400000">
              <a:off x="4114" y="6803"/>
              <a:ext cx="1046" cy="3173"/>
            </a:xfrm>
            <a:prstGeom prst="bentConnector3">
              <a:avLst>
                <a:gd name="adj1" fmla="val 49952"/>
              </a:avLst>
            </a:prstGeom>
            <a:ln w="12700">
              <a:solidFill>
                <a:schemeClr val="tx1"/>
              </a:solidFill>
              <a:prstDash val="dash"/>
              <a:bevel/>
              <a:tailEnd type="triangle"/>
            </a:ln>
          </p:spPr>
          <p:style>
            <a:lnRef idx="2">
              <a:schemeClr val="accent1"/>
            </a:lnRef>
            <a:fillRef idx="0">
              <a:srgbClr val="FFFFFF"/>
            </a:fillRef>
            <a:effectRef idx="0">
              <a:srgbClr val="FFFFFF"/>
            </a:effectRef>
            <a:fontRef idx="minor">
              <a:schemeClr val="tx1"/>
            </a:fontRef>
          </p:style>
        </p:cxnSp>
        <p:cxnSp>
          <p:nvCxnSpPr>
            <p:cNvPr id="82" name="肘形连接符 81"/>
            <p:cNvCxnSpPr>
              <a:stCxn id="46" idx="2"/>
              <a:endCxn id="70" idx="0"/>
            </p:cNvCxnSpPr>
            <p:nvPr/>
          </p:nvCxnSpPr>
          <p:spPr>
            <a:xfrm rot="5400000">
              <a:off x="4600" y="7289"/>
              <a:ext cx="1046" cy="2201"/>
            </a:xfrm>
            <a:prstGeom prst="bentConnector3">
              <a:avLst>
                <a:gd name="adj1" fmla="val 49952"/>
              </a:avLst>
            </a:prstGeom>
            <a:ln w="12700">
              <a:solidFill>
                <a:schemeClr val="tx1"/>
              </a:solidFill>
              <a:prstDash val="dash"/>
              <a:bevel/>
              <a:tailEnd type="triangle"/>
            </a:ln>
          </p:spPr>
          <p:style>
            <a:lnRef idx="2">
              <a:schemeClr val="accent1"/>
            </a:lnRef>
            <a:fillRef idx="0">
              <a:srgbClr val="FFFFFF"/>
            </a:fillRef>
            <a:effectRef idx="0">
              <a:srgbClr val="FFFFFF"/>
            </a:effectRef>
            <a:fontRef idx="minor">
              <a:schemeClr val="tx1"/>
            </a:fontRef>
          </p:style>
        </p:cxnSp>
        <p:cxnSp>
          <p:nvCxnSpPr>
            <p:cNvPr id="83" name="肘形连接符 82"/>
            <p:cNvCxnSpPr>
              <a:stCxn id="46" idx="2"/>
              <a:endCxn id="71" idx="0"/>
            </p:cNvCxnSpPr>
            <p:nvPr/>
          </p:nvCxnSpPr>
          <p:spPr>
            <a:xfrm rot="5400000">
              <a:off x="5086" y="7775"/>
              <a:ext cx="1046" cy="1229"/>
            </a:xfrm>
            <a:prstGeom prst="bentConnector3">
              <a:avLst>
                <a:gd name="adj1" fmla="val 49952"/>
              </a:avLst>
            </a:prstGeom>
            <a:ln w="12700">
              <a:solidFill>
                <a:schemeClr val="tx1"/>
              </a:solidFill>
              <a:prstDash val="dash"/>
              <a:bevel/>
              <a:tailEnd type="triangle"/>
            </a:ln>
          </p:spPr>
          <p:style>
            <a:lnRef idx="2">
              <a:schemeClr val="accent1"/>
            </a:lnRef>
            <a:fillRef idx="0">
              <a:srgbClr val="FFFFFF"/>
            </a:fillRef>
            <a:effectRef idx="0">
              <a:srgbClr val="FFFFFF"/>
            </a:effectRef>
            <a:fontRef idx="minor">
              <a:schemeClr val="tx1"/>
            </a:fontRef>
          </p:style>
        </p:cxnSp>
        <p:cxnSp>
          <p:nvCxnSpPr>
            <p:cNvPr id="84" name="肘形连接符 83"/>
            <p:cNvCxnSpPr>
              <a:stCxn id="46" idx="2"/>
              <a:endCxn id="72" idx="0"/>
            </p:cNvCxnSpPr>
            <p:nvPr/>
          </p:nvCxnSpPr>
          <p:spPr>
            <a:xfrm rot="5400000" flipV="1">
              <a:off x="6030" y="8060"/>
              <a:ext cx="1046" cy="659"/>
            </a:xfrm>
            <a:prstGeom prst="bentConnector3">
              <a:avLst>
                <a:gd name="adj1" fmla="val 49952"/>
              </a:avLst>
            </a:prstGeom>
            <a:ln w="12700">
              <a:solidFill>
                <a:schemeClr val="tx1"/>
              </a:solidFill>
              <a:prstDash val="dash"/>
              <a:bevel/>
              <a:tailEnd type="triangle"/>
            </a:ln>
          </p:spPr>
          <p:style>
            <a:lnRef idx="2">
              <a:schemeClr val="accent1"/>
            </a:lnRef>
            <a:fillRef idx="0">
              <a:srgbClr val="FFFFFF"/>
            </a:fillRef>
            <a:effectRef idx="0">
              <a:srgbClr val="FFFFFF"/>
            </a:effectRef>
            <a:fontRef idx="minor">
              <a:schemeClr val="tx1"/>
            </a:fontRef>
          </p:style>
        </p:cxnSp>
      </p:grpSp>
      <p:sp>
        <p:nvSpPr>
          <p:cNvPr id="86" name="TextBox 5"/>
          <p:cNvSpPr txBox="1"/>
          <p:nvPr/>
        </p:nvSpPr>
        <p:spPr>
          <a:xfrm>
            <a:off x="725805" y="1223645"/>
            <a:ext cx="5598160" cy="5454015"/>
          </a:xfrm>
          <a:prstGeom prst="rect">
            <a:avLst/>
          </a:prstGeom>
          <a:noFill/>
        </p:spPr>
        <p:txBody>
          <a:bodyPr wrap="square" rtlCol="0">
            <a:spAutoFit/>
          </a:bodyPr>
          <a:lstStyle/>
          <a:p>
            <a:pPr>
              <a:lnSpc>
                <a:spcPct val="114000"/>
              </a:lnSpc>
            </a:pPr>
            <a:r>
              <a:rPr lang="zh-CN" altLang="en-US" dirty="0">
                <a:latin typeface="Times New Roman" panose="02020603050405020304" pitchFamily="18" charset="0"/>
                <a:ea typeface="新宋体" panose="02010609030101010101" pitchFamily="49" charset="-122"/>
                <a:cs typeface="Times New Roman" panose="02020603050405020304" pitchFamily="18" charset="0"/>
              </a:rPr>
              <a:t>整体架构如右图所示，</a:t>
            </a:r>
            <a:r>
              <a:rPr lang="en-US" altLang="zh-CN" dirty="0">
                <a:latin typeface="Times New Roman" panose="02020603050405020304" pitchFamily="18" charset="0"/>
                <a:ea typeface="新宋体" panose="02010609030101010101" pitchFamily="49" charset="-122"/>
                <a:cs typeface="Times New Roman" panose="02020603050405020304" pitchFamily="18" charset="0"/>
              </a:rPr>
              <a:t>EasyGraph</a:t>
            </a:r>
            <a:r>
              <a:rPr lang="zh-CN" altLang="en-US" dirty="0">
                <a:latin typeface="Times New Roman" panose="02020603050405020304" pitchFamily="18" charset="0"/>
                <a:ea typeface="新宋体" panose="02010609030101010101" pitchFamily="49" charset="-122"/>
                <a:cs typeface="Times New Roman" panose="02020603050405020304" pitchFamily="18" charset="0"/>
              </a:rPr>
              <a:t>利用</a:t>
            </a:r>
            <a:r>
              <a:rPr lang="en-US" altLang="zh-CN" dirty="0">
                <a:latin typeface="Times New Roman" panose="02020603050405020304" pitchFamily="18" charset="0"/>
                <a:ea typeface="新宋体" panose="02010609030101010101" pitchFamily="49" charset="-122"/>
                <a:cs typeface="Times New Roman" panose="02020603050405020304" pitchFamily="18" charset="0"/>
              </a:rPr>
              <a:t> Pybind11</a:t>
            </a:r>
            <a:r>
              <a:rPr lang="zh-CN" altLang="en-US" dirty="0">
                <a:latin typeface="Times New Roman" panose="02020603050405020304" pitchFamily="18" charset="0"/>
                <a:ea typeface="新宋体" panose="02010609030101010101" pitchFamily="49" charset="-122"/>
                <a:cs typeface="Times New Roman" panose="02020603050405020304" pitchFamily="18" charset="0"/>
              </a:rPr>
              <a:t>将上层</a:t>
            </a:r>
            <a:r>
              <a:rPr lang="en-US" altLang="zh-CN" dirty="0">
                <a:latin typeface="Times New Roman" panose="02020603050405020304" pitchFamily="18" charset="0"/>
                <a:ea typeface="新宋体" panose="02010609030101010101" pitchFamily="49" charset="-122"/>
                <a:cs typeface="Times New Roman" panose="02020603050405020304" pitchFamily="18" charset="0"/>
              </a:rPr>
              <a:t> Python </a:t>
            </a:r>
            <a:r>
              <a:rPr lang="zh-CN" altLang="en-US" dirty="0">
                <a:latin typeface="Times New Roman" panose="02020603050405020304" pitchFamily="18" charset="0"/>
                <a:ea typeface="新宋体" panose="02010609030101010101" pitchFamily="49" charset="-122"/>
                <a:cs typeface="Times New Roman" panose="02020603050405020304" pitchFamily="18" charset="0"/>
              </a:rPr>
              <a:t>接口与底层</a:t>
            </a:r>
            <a:r>
              <a:rPr lang="en-US" altLang="zh-CN" dirty="0">
                <a:latin typeface="Times New Roman" panose="02020603050405020304" pitchFamily="18" charset="0"/>
                <a:ea typeface="新宋体" panose="02010609030101010101" pitchFamily="49" charset="-122"/>
                <a:cs typeface="Times New Roman" panose="02020603050405020304" pitchFamily="18" charset="0"/>
              </a:rPr>
              <a:t> C++ </a:t>
            </a:r>
            <a:r>
              <a:rPr lang="zh-CN" altLang="en-US" dirty="0">
                <a:latin typeface="Times New Roman" panose="02020603050405020304" pitchFamily="18" charset="0"/>
                <a:ea typeface="新宋体" panose="02010609030101010101" pitchFamily="49" charset="-122"/>
                <a:cs typeface="Times New Roman" panose="02020603050405020304" pitchFamily="18" charset="0"/>
              </a:rPr>
              <a:t>核心代码无缝连接，通过引入</a:t>
            </a:r>
            <a:r>
              <a:rPr lang="en-US" altLang="zh-CN" dirty="0">
                <a:latin typeface="Times New Roman" panose="02020603050405020304" pitchFamily="18" charset="0"/>
                <a:ea typeface="新宋体" panose="02010609030101010101" pitchFamily="49" charset="-122"/>
                <a:cs typeface="Times New Roman" panose="02020603050405020304" pitchFamily="18" charset="0"/>
              </a:rPr>
              <a:t>OpenMP</a:t>
            </a:r>
            <a:r>
              <a:rPr lang="zh-CN" altLang="en-US" dirty="0">
                <a:latin typeface="Times New Roman" panose="02020603050405020304" pitchFamily="18" charset="0"/>
                <a:ea typeface="新宋体" panose="02010609030101010101" pitchFamily="49" charset="-122"/>
                <a:cs typeface="Times New Roman" panose="02020603050405020304" pitchFamily="18" charset="0"/>
              </a:rPr>
              <a:t>并行计算，实现了对多核</a:t>
            </a:r>
            <a:r>
              <a:rPr lang="en-US" altLang="zh-CN" dirty="0">
                <a:latin typeface="Times New Roman" panose="02020603050405020304" pitchFamily="18" charset="0"/>
                <a:ea typeface="新宋体" panose="02010609030101010101" pitchFamily="49" charset="-122"/>
                <a:cs typeface="Times New Roman" panose="02020603050405020304" pitchFamily="18" charset="0"/>
              </a:rPr>
              <a:t> CPU </a:t>
            </a:r>
            <a:r>
              <a:rPr lang="zh-CN" altLang="en-US" dirty="0">
                <a:latin typeface="Times New Roman" panose="02020603050405020304" pitchFamily="18" charset="0"/>
                <a:ea typeface="新宋体" panose="02010609030101010101" pitchFamily="49" charset="-122"/>
                <a:cs typeface="Times New Roman" panose="02020603050405020304" pitchFamily="18" charset="0"/>
              </a:rPr>
              <a:t>算力的</a:t>
            </a:r>
            <a:r>
              <a:rPr lang="zh-CN" altLang="en-US" dirty="0">
                <a:latin typeface="Times New Roman" panose="02020603050405020304" pitchFamily="18" charset="0"/>
                <a:ea typeface="新宋体" panose="02010609030101010101" pitchFamily="49" charset="-122"/>
                <a:cs typeface="Times New Roman" panose="02020603050405020304" pitchFamily="18" charset="0"/>
              </a:rPr>
              <a:t>充分利用。</a:t>
            </a:r>
            <a:endParaRPr lang="zh-CN" altLang="en-US" dirty="0">
              <a:latin typeface="Times New Roman" panose="02020603050405020304" pitchFamily="18" charset="0"/>
              <a:ea typeface="新宋体" panose="02010609030101010101" pitchFamily="49" charset="-122"/>
              <a:cs typeface="Times New Roman" panose="02020603050405020304" pitchFamily="18" charset="0"/>
            </a:endParaRPr>
          </a:p>
          <a:p>
            <a:pPr>
              <a:lnSpc>
                <a:spcPct val="114000"/>
              </a:lnSpc>
            </a:pPr>
            <a:endParaRPr lang="en-US" altLang="zh-CN" dirty="0">
              <a:latin typeface="Times New Roman" panose="02020603050405020304" pitchFamily="18" charset="0"/>
              <a:ea typeface="新宋体" panose="02010609030101010101" pitchFamily="49" charset="-122"/>
              <a:cs typeface="Times New Roman" panose="02020603050405020304" pitchFamily="18" charset="0"/>
            </a:endParaRPr>
          </a:p>
          <a:p>
            <a:pPr>
              <a:lnSpc>
                <a:spcPct val="114000"/>
              </a:lnSpc>
            </a:pPr>
            <a:r>
              <a:rPr lang="zh-CN" altLang="en-US" dirty="0">
                <a:latin typeface="Times New Roman" panose="02020603050405020304" pitchFamily="18" charset="0"/>
                <a:ea typeface="新宋体" panose="02010609030101010101" pitchFamily="49" charset="-122"/>
                <a:cs typeface="Times New Roman" panose="02020603050405020304" pitchFamily="18" charset="0"/>
              </a:rPr>
              <a:t>具体实现如下：</a:t>
            </a:r>
            <a:endParaRPr lang="zh-CN" altLang="en-US" dirty="0">
              <a:latin typeface="Times New Roman" panose="02020603050405020304" pitchFamily="18" charset="0"/>
              <a:ea typeface="新宋体" panose="02010609030101010101" pitchFamily="49" charset="-122"/>
              <a:cs typeface="Times New Roman" panose="02020603050405020304" pitchFamily="18" charset="0"/>
            </a:endParaRPr>
          </a:p>
          <a:p>
            <a:pPr>
              <a:lnSpc>
                <a:spcPct val="114000"/>
              </a:lnSpc>
            </a:pPr>
            <a:r>
              <a:rPr lang="en-US" altLang="zh-CN" dirty="0">
                <a:latin typeface="Times New Roman" panose="02020603050405020304" pitchFamily="18" charset="0"/>
                <a:ea typeface="新宋体" panose="02010609030101010101" pitchFamily="49" charset="-122"/>
                <a:cs typeface="Times New Roman" panose="02020603050405020304" pitchFamily="18" charset="0"/>
              </a:rPr>
              <a:t>1. </a:t>
            </a:r>
            <a:r>
              <a:rPr lang="zh-CN" altLang="en-US" dirty="0">
                <a:latin typeface="Times New Roman" panose="02020603050405020304" pitchFamily="18" charset="0"/>
                <a:ea typeface="新宋体" panose="02010609030101010101" pitchFamily="49" charset="-122"/>
                <a:cs typeface="Times New Roman" panose="02020603050405020304" pitchFamily="18" charset="0"/>
              </a:rPr>
              <a:t>数据接口</a:t>
            </a:r>
            <a:r>
              <a:rPr lang="en-US" altLang="zh-CN" dirty="0">
                <a:latin typeface="Times New Roman" panose="02020603050405020304" pitchFamily="18" charset="0"/>
                <a:ea typeface="新宋体" panose="02010609030101010101" pitchFamily="49" charset="-122"/>
                <a:cs typeface="Times New Roman" panose="02020603050405020304" pitchFamily="18" charset="0"/>
              </a:rPr>
              <a:t>(</a:t>
            </a:r>
            <a:r>
              <a:rPr lang="zh-CN" altLang="en-US" dirty="0">
                <a:latin typeface="Times New Roman" panose="02020603050405020304" pitchFamily="18" charset="0"/>
                <a:ea typeface="新宋体" panose="02010609030101010101" pitchFamily="49" charset="-122"/>
                <a:cs typeface="Times New Roman" panose="02020603050405020304" pitchFamily="18" charset="0"/>
              </a:rPr>
              <a:t>零拷贝机制</a:t>
            </a:r>
            <a:r>
              <a:rPr lang="en-US" altLang="zh-CN" dirty="0">
                <a:latin typeface="Times New Roman" panose="02020603050405020304" pitchFamily="18" charset="0"/>
                <a:ea typeface="新宋体" panose="02010609030101010101" pitchFamily="49" charset="-122"/>
                <a:cs typeface="Times New Roman" panose="02020603050405020304" pitchFamily="18" charset="0"/>
              </a:rPr>
              <a:t>)</a:t>
            </a:r>
            <a:r>
              <a:rPr lang="zh-CN" altLang="en-US" dirty="0">
                <a:latin typeface="Times New Roman" panose="02020603050405020304" pitchFamily="18" charset="0"/>
                <a:ea typeface="新宋体" panose="02010609030101010101" pitchFamily="49" charset="-122"/>
                <a:cs typeface="Times New Roman" panose="02020603050405020304" pitchFamily="18" charset="0"/>
              </a:rPr>
              <a:t>：通过</a:t>
            </a:r>
            <a:r>
              <a:rPr lang="en-US" altLang="zh-CN" dirty="0">
                <a:latin typeface="Times New Roman" panose="02020603050405020304" pitchFamily="18" charset="0"/>
                <a:ea typeface="新宋体" panose="02010609030101010101" pitchFamily="49" charset="-122"/>
                <a:cs typeface="Times New Roman" panose="02020603050405020304" pitchFamily="18" charset="0"/>
              </a:rPr>
              <a:t> Graph Container </a:t>
            </a:r>
            <a:r>
              <a:rPr lang="zh-CN" altLang="en-US" dirty="0">
                <a:latin typeface="Times New Roman" panose="02020603050405020304" pitchFamily="18" charset="0"/>
                <a:ea typeface="新宋体" panose="02010609030101010101" pitchFamily="49" charset="-122"/>
                <a:cs typeface="Times New Roman" panose="02020603050405020304" pitchFamily="18" charset="0"/>
              </a:rPr>
              <a:t>模块，数据直接驻留在主内存中。得益于</a:t>
            </a:r>
            <a:r>
              <a:rPr lang="en-US" altLang="zh-CN" dirty="0">
                <a:latin typeface="Times New Roman" panose="02020603050405020304" pitchFamily="18" charset="0"/>
                <a:ea typeface="新宋体" panose="02010609030101010101" pitchFamily="49" charset="-122"/>
                <a:cs typeface="Times New Roman" panose="02020603050405020304" pitchFamily="18" charset="0"/>
              </a:rPr>
              <a:t>OpenMP</a:t>
            </a:r>
            <a:r>
              <a:rPr lang="zh-CN" altLang="en-US" dirty="0">
                <a:latin typeface="Times New Roman" panose="02020603050405020304" pitchFamily="18" charset="0"/>
                <a:ea typeface="新宋体" panose="02010609030101010101" pitchFamily="49" charset="-122"/>
                <a:cs typeface="Times New Roman" panose="02020603050405020304" pitchFamily="18" charset="0"/>
              </a:rPr>
              <a:t>的共享内存模型，计算核心可直接访问图数据。</a:t>
            </a:r>
            <a:br>
              <a:rPr lang="zh-CN" altLang="en-US" dirty="0">
                <a:latin typeface="Times New Roman" panose="02020603050405020304" pitchFamily="18" charset="0"/>
                <a:ea typeface="新宋体" panose="02010609030101010101" pitchFamily="49" charset="-122"/>
                <a:cs typeface="Times New Roman" panose="02020603050405020304" pitchFamily="18" charset="0"/>
              </a:rPr>
            </a:br>
            <a:endParaRPr lang="zh-CN" altLang="en-US" dirty="0">
              <a:latin typeface="Times New Roman" panose="02020603050405020304" pitchFamily="18" charset="0"/>
              <a:ea typeface="新宋体" panose="02010609030101010101" pitchFamily="49" charset="-122"/>
              <a:cs typeface="Times New Roman" panose="02020603050405020304" pitchFamily="18" charset="0"/>
            </a:endParaRPr>
          </a:p>
          <a:p>
            <a:pPr>
              <a:lnSpc>
                <a:spcPct val="114000"/>
              </a:lnSpc>
            </a:pPr>
            <a:r>
              <a:rPr lang="en-US" altLang="zh-CN" dirty="0">
                <a:latin typeface="Times New Roman" panose="02020603050405020304" pitchFamily="18" charset="0"/>
                <a:ea typeface="新宋体" panose="02010609030101010101" pitchFamily="49" charset="-122"/>
                <a:cs typeface="Times New Roman" panose="02020603050405020304" pitchFamily="18" charset="0"/>
              </a:rPr>
              <a:t>2. </a:t>
            </a:r>
            <a:r>
              <a:rPr lang="zh-CN" altLang="en-US" dirty="0">
                <a:latin typeface="Times New Roman" panose="02020603050405020304" pitchFamily="18" charset="0"/>
                <a:ea typeface="新宋体" panose="02010609030101010101" pitchFamily="49" charset="-122"/>
                <a:cs typeface="Times New Roman" panose="02020603050405020304" pitchFamily="18" charset="0"/>
              </a:rPr>
              <a:t>计算核心：网络分析函数模块采用</a:t>
            </a:r>
            <a:r>
              <a:rPr lang="en-US" altLang="zh-CN" dirty="0">
                <a:latin typeface="Times New Roman" panose="02020603050405020304" pitchFamily="18" charset="0"/>
                <a:ea typeface="新宋体" panose="02010609030101010101" pitchFamily="49" charset="-122"/>
                <a:cs typeface="Times New Roman" panose="02020603050405020304" pitchFamily="18" charset="0"/>
              </a:rPr>
              <a:t>OpenMP </a:t>
            </a:r>
            <a:r>
              <a:rPr lang="zh-CN" altLang="en-US" dirty="0">
                <a:latin typeface="Times New Roman" panose="02020603050405020304" pitchFamily="18" charset="0"/>
                <a:ea typeface="新宋体" panose="02010609030101010101" pitchFamily="49" charset="-122"/>
                <a:cs typeface="Times New Roman" panose="02020603050405020304" pitchFamily="18" charset="0"/>
              </a:rPr>
              <a:t>重构了经典图算法。通过编译制导指令将繁重的计算任务自动分发至多个物理核心并行执行，大幅提升大规模图数据的处理效率。</a:t>
            </a:r>
            <a:br>
              <a:rPr lang="zh-CN" altLang="en-US" dirty="0">
                <a:latin typeface="Times New Roman" panose="02020603050405020304" pitchFamily="18" charset="0"/>
                <a:ea typeface="新宋体" panose="02010609030101010101" pitchFamily="49" charset="-122"/>
                <a:cs typeface="Times New Roman" panose="02020603050405020304" pitchFamily="18" charset="0"/>
              </a:rPr>
            </a:br>
            <a:endParaRPr lang="zh-CN" altLang="en-US" dirty="0">
              <a:latin typeface="Times New Roman" panose="02020603050405020304" pitchFamily="18" charset="0"/>
              <a:ea typeface="新宋体" panose="02010609030101010101" pitchFamily="49" charset="-122"/>
              <a:cs typeface="Times New Roman" panose="02020603050405020304" pitchFamily="18" charset="0"/>
            </a:endParaRPr>
          </a:p>
          <a:p>
            <a:pPr>
              <a:lnSpc>
                <a:spcPct val="114000"/>
              </a:lnSpc>
            </a:pPr>
            <a:r>
              <a:rPr lang="en-US" altLang="zh-CN" dirty="0">
                <a:latin typeface="Times New Roman" panose="02020603050405020304" pitchFamily="18" charset="0"/>
                <a:ea typeface="新宋体" panose="02010609030101010101" pitchFamily="49" charset="-122"/>
                <a:cs typeface="Times New Roman" panose="02020603050405020304" pitchFamily="18" charset="0"/>
              </a:rPr>
              <a:t>3. </a:t>
            </a:r>
            <a:r>
              <a:rPr lang="zh-CN" altLang="en-US" dirty="0">
                <a:latin typeface="Times New Roman" panose="02020603050405020304" pitchFamily="18" charset="0"/>
                <a:ea typeface="新宋体" panose="02010609030101010101" pitchFamily="49" charset="-122"/>
                <a:cs typeface="Times New Roman" panose="02020603050405020304" pitchFamily="18" charset="0"/>
              </a:rPr>
              <a:t>用户端：用户通过</a:t>
            </a:r>
            <a:r>
              <a:rPr lang="en-US" altLang="zh-CN" dirty="0">
                <a:latin typeface="Times New Roman" panose="02020603050405020304" pitchFamily="18" charset="0"/>
                <a:ea typeface="新宋体" panose="02010609030101010101" pitchFamily="49" charset="-122"/>
                <a:cs typeface="Times New Roman" panose="02020603050405020304" pitchFamily="18" charset="0"/>
              </a:rPr>
              <a:t>Python</a:t>
            </a:r>
            <a:r>
              <a:rPr lang="zh-CN" altLang="en-US" dirty="0">
                <a:latin typeface="Times New Roman" panose="02020603050405020304" pitchFamily="18" charset="0"/>
                <a:ea typeface="新宋体" panose="02010609030101010101" pitchFamily="49" charset="-122"/>
                <a:cs typeface="Times New Roman" panose="02020603050405020304" pitchFamily="18" charset="0"/>
              </a:rPr>
              <a:t>接口调用，无需关心底层实现，保持</a:t>
            </a:r>
            <a:r>
              <a:rPr lang="en-US" altLang="zh-CN" dirty="0" err="1">
                <a:latin typeface="Times New Roman" panose="02020603050405020304" pitchFamily="18" charset="0"/>
                <a:ea typeface="新宋体" panose="02010609030101010101" pitchFamily="49" charset="-122"/>
                <a:cs typeface="Times New Roman" panose="02020603050405020304" pitchFamily="18" charset="0"/>
              </a:rPr>
              <a:t>EasyGraph</a:t>
            </a:r>
            <a:r>
              <a:rPr lang="zh-CN" altLang="en-US" dirty="0">
                <a:latin typeface="Times New Roman" panose="02020603050405020304" pitchFamily="18" charset="0"/>
                <a:ea typeface="新宋体" panose="02010609030101010101" pitchFamily="49" charset="-122"/>
                <a:cs typeface="Times New Roman" panose="02020603050405020304" pitchFamily="18" charset="0"/>
              </a:rPr>
              <a:t>的易用性。</a:t>
            </a:r>
            <a:endParaRPr lang="zh-CN" altLang="en-US" dirty="0">
              <a:latin typeface="Times New Roman" panose="02020603050405020304" pitchFamily="18" charset="0"/>
              <a:ea typeface="新宋体" panose="02010609030101010101" pitchFamily="49" charset="-122"/>
              <a:cs typeface="Times New Roman" panose="02020603050405020304" pitchFamily="18" charset="0"/>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334963" y="1"/>
            <a:ext cx="895768" cy="1132114"/>
          </a:xfrm>
          <a:prstGeom prst="rect">
            <a:avLst/>
          </a:prstGeom>
          <a:solidFill>
            <a:srgbClr val="104BA4"/>
          </a:solidFill>
          <a:ln>
            <a:noFill/>
          </a:ln>
          <a:effectLst>
            <a:outerShdw blurRad="3302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4" name="文本框 13"/>
          <p:cNvSpPr txBox="1"/>
          <p:nvPr/>
        </p:nvSpPr>
        <p:spPr>
          <a:xfrm>
            <a:off x="294551" y="284064"/>
            <a:ext cx="976591"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04</a:t>
            </a:r>
            <a:endParaRPr kumimoji="0" lang="zh-CN" altLang="en-US"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5" name="文本框 14"/>
          <p:cNvSpPr txBox="1"/>
          <p:nvPr/>
        </p:nvSpPr>
        <p:spPr>
          <a:xfrm>
            <a:off x="1271142" y="300993"/>
            <a:ext cx="3633629"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200" b="0" i="0" u="none" strike="noStrike" kern="1200" cap="none" spc="0" normalizeH="0" baseline="0" noProof="0" dirty="0">
                <a:ln>
                  <a:noFill/>
                </a:ln>
                <a:solidFill>
                  <a:srgbClr val="104BA4"/>
                </a:solidFill>
                <a:effectLst/>
                <a:uLnTx/>
                <a:uFillTx/>
                <a:latin typeface="微软雅黑" panose="020B0503020204020204" pitchFamily="34" charset="-122"/>
                <a:ea typeface="微软雅黑" panose="020B0503020204020204" pitchFamily="34" charset="-122"/>
                <a:cs typeface="阿里巴巴普惠体" panose="00020600040101010101" pitchFamily="18" charset="-122"/>
              </a:rPr>
              <a:t>可行性分析</a:t>
            </a:r>
            <a:endParaRPr kumimoji="0" lang="zh-CN" altLang="en-US" sz="3200" b="0" i="0" u="none" strike="noStrike" kern="1200" cap="none" spc="0" normalizeH="0" baseline="0" noProof="0" dirty="0">
              <a:ln>
                <a:noFill/>
              </a:ln>
              <a:solidFill>
                <a:srgbClr val="104BA4"/>
              </a:solidFill>
              <a:effectLst/>
              <a:uLnTx/>
              <a:uFillTx/>
              <a:latin typeface="微软雅黑" panose="020B0503020204020204" pitchFamily="34" charset="-122"/>
              <a:ea typeface="微软雅黑" panose="020B0503020204020204" pitchFamily="34" charset="-122"/>
              <a:cs typeface="阿里巴巴普惠体" panose="00020600040101010101" pitchFamily="18" charset="-122"/>
            </a:endParaRPr>
          </a:p>
        </p:txBody>
      </p:sp>
      <p:grpSp>
        <p:nvGrpSpPr>
          <p:cNvPr id="18" name="组合 17"/>
          <p:cNvGrpSpPr/>
          <p:nvPr/>
        </p:nvGrpSpPr>
        <p:grpSpPr>
          <a:xfrm>
            <a:off x="9796257" y="238208"/>
            <a:ext cx="1964493" cy="708062"/>
            <a:chOff x="4246274" y="-10895"/>
            <a:chExt cx="3940182" cy="1420161"/>
          </a:xfrm>
        </p:grpSpPr>
        <p:grpSp>
          <p:nvGrpSpPr>
            <p:cNvPr id="19" name="组合 18"/>
            <p:cNvGrpSpPr/>
            <p:nvPr/>
          </p:nvGrpSpPr>
          <p:grpSpPr>
            <a:xfrm>
              <a:off x="4246274" y="-10895"/>
              <a:ext cx="3940181" cy="1400681"/>
              <a:chOff x="6547903" y="954561"/>
              <a:chExt cx="5069293" cy="1802069"/>
            </a:xfrm>
          </p:grpSpPr>
          <p:pic>
            <p:nvPicPr>
              <p:cNvPr id="21" name="图片 20"/>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6547903" y="985519"/>
                <a:ext cx="1771106" cy="1771111"/>
              </a:xfrm>
              <a:prstGeom prst="rect">
                <a:avLst/>
              </a:prstGeom>
            </p:spPr>
          </p:pic>
          <p:pic>
            <p:nvPicPr>
              <p:cNvPr id="22" name="图片 2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8270228" y="954561"/>
                <a:ext cx="3346968" cy="1271930"/>
              </a:xfrm>
              <a:prstGeom prst="rect">
                <a:avLst/>
              </a:prstGeom>
            </p:spPr>
          </p:pic>
        </p:grpSp>
        <p:sp>
          <p:nvSpPr>
            <p:cNvPr id="20" name="矩形 19"/>
            <p:cNvSpPr/>
            <p:nvPr/>
          </p:nvSpPr>
          <p:spPr>
            <a:xfrm>
              <a:off x="5622894" y="915420"/>
              <a:ext cx="2563562" cy="493846"/>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FUDAN UNIVERSITY</a:t>
              </a:r>
              <a:endPar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grpSp>
      <p:sp>
        <p:nvSpPr>
          <p:cNvPr id="2" name="TextBox 1"/>
          <p:cNvSpPr txBox="1"/>
          <p:nvPr/>
        </p:nvSpPr>
        <p:spPr>
          <a:xfrm>
            <a:off x="782846" y="1283020"/>
            <a:ext cx="3966359" cy="369332"/>
          </a:xfrm>
          <a:prstGeom prst="rect">
            <a:avLst/>
          </a:prstGeom>
          <a:noFill/>
        </p:spPr>
        <p:txBody>
          <a:bodyPr wrap="square" rtlCol="0">
            <a:spAutoFit/>
          </a:bodyPr>
          <a:lstStyle/>
          <a:p>
            <a:r>
              <a:rPr lang="zh-CN" altLang="en-US" dirty="0">
                <a:latin typeface="新宋体" panose="02010609030101010101" pitchFamily="49" charset="-122"/>
                <a:ea typeface="新宋体" panose="02010609030101010101" pitchFamily="49" charset="-122"/>
                <a:cs typeface="Menlo" panose="020B0609030804020204" pitchFamily="49" charset="0"/>
              </a:rPr>
              <a:t>我们计划使用这些数据集进行测试</a:t>
            </a:r>
            <a:endParaRPr lang="en-US" altLang="zh-CN" dirty="0">
              <a:latin typeface="新宋体" panose="02010609030101010101" pitchFamily="49" charset="-122"/>
              <a:ea typeface="新宋体" panose="02010609030101010101" pitchFamily="49" charset="-122"/>
            </a:endParaRPr>
          </a:p>
        </p:txBody>
      </p:sp>
      <p:graphicFrame>
        <p:nvGraphicFramePr>
          <p:cNvPr id="4" name="Table 3"/>
          <p:cNvGraphicFramePr>
            <a:graphicFrameLocks noGrp="1"/>
          </p:cNvGraphicFramePr>
          <p:nvPr/>
        </p:nvGraphicFramePr>
        <p:xfrm>
          <a:off x="1038670" y="2413518"/>
          <a:ext cx="10722080" cy="2910840"/>
        </p:xfrm>
        <a:graphic>
          <a:graphicData uri="http://schemas.openxmlformats.org/drawingml/2006/table">
            <a:tbl>
              <a:tblPr firstRow="1" bandRow="1">
                <a:tableStyleId>{5C22544A-7EE6-4342-B048-85BDC9FD1C3A}</a:tableStyleId>
              </a:tblPr>
              <a:tblGrid>
                <a:gridCol w="1490774"/>
                <a:gridCol w="2267945"/>
                <a:gridCol w="2268429"/>
                <a:gridCol w="2260886"/>
                <a:gridCol w="2434046"/>
              </a:tblGrid>
              <a:tr h="370840">
                <a:tc>
                  <a:txBody>
                    <a:bodyPr/>
                    <a:lstStyle/>
                    <a:p>
                      <a:endParaRPr lang="en-US" sz="1600" b="1" dirty="0">
                        <a:solidFill>
                          <a:schemeClr val="bg1"/>
                        </a:solidFill>
                        <a:latin typeface="新宋体" panose="02010609030101010101" pitchFamily="49" charset="-122"/>
                        <a:ea typeface="新宋体" panose="02010609030101010101" pitchFamily="49" charset="-122"/>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600" dirty="0">
                          <a:solidFill>
                            <a:schemeClr val="bg1"/>
                          </a:solidFill>
                          <a:effectLst/>
                          <a:latin typeface="Times New Roman" panose="02020603050405020304" pitchFamily="18" charset="0"/>
                          <a:cs typeface="Times New Roman" panose="02020603050405020304" pitchFamily="18" charset="0"/>
                        </a:rPr>
                        <a:t>ca-</a:t>
                      </a:r>
                      <a:r>
                        <a:rPr lang="en-US" sz="1600" dirty="0" err="1">
                          <a:solidFill>
                            <a:schemeClr val="bg1"/>
                          </a:solidFill>
                          <a:effectLst/>
                          <a:latin typeface="Times New Roman" panose="02020603050405020304" pitchFamily="18" charset="0"/>
                          <a:cs typeface="Times New Roman" panose="02020603050405020304" pitchFamily="18" charset="0"/>
                        </a:rPr>
                        <a:t>HepTh</a:t>
                      </a:r>
                      <a:endParaRPr lang="en-US" sz="1600" dirty="0">
                        <a:solidFill>
                          <a:schemeClr val="bg1"/>
                        </a:solidFill>
                        <a:effectLst/>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600" dirty="0" err="1">
                          <a:solidFill>
                            <a:schemeClr val="bg1"/>
                          </a:solidFill>
                          <a:effectLst/>
                          <a:latin typeface="Times New Roman" panose="02020603050405020304" pitchFamily="18" charset="0"/>
                          <a:cs typeface="Times New Roman" panose="02020603050405020304" pitchFamily="18" charset="0"/>
                        </a:rPr>
                        <a:t>lastfm_asia_edges</a:t>
                      </a:r>
                      <a:endParaRPr lang="en-US" sz="1600" dirty="0">
                        <a:solidFill>
                          <a:schemeClr val="bg1"/>
                        </a:solidFill>
                        <a:effectLst/>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600" b="1" dirty="0">
                          <a:solidFill>
                            <a:schemeClr val="bg1"/>
                          </a:solidFill>
                          <a:effectLst/>
                          <a:latin typeface="Times New Roman" panose="02020603050405020304" pitchFamily="18" charset="0"/>
                          <a:cs typeface="Times New Roman" panose="02020603050405020304" pitchFamily="18" charset="0"/>
                        </a:rPr>
                        <a:t>ca-</a:t>
                      </a:r>
                      <a:r>
                        <a:rPr lang="en-US" sz="1600" b="1" dirty="0" err="1">
                          <a:solidFill>
                            <a:schemeClr val="bg1"/>
                          </a:solidFill>
                          <a:effectLst/>
                          <a:latin typeface="Times New Roman" panose="02020603050405020304" pitchFamily="18" charset="0"/>
                          <a:cs typeface="Times New Roman" panose="02020603050405020304" pitchFamily="18" charset="0"/>
                        </a:rPr>
                        <a:t>CondMat</a:t>
                      </a:r>
                      <a:endParaRPr lang="en-US" sz="1600" b="1" dirty="0">
                        <a:solidFill>
                          <a:schemeClr val="bg1"/>
                        </a:solidFill>
                        <a:effectLst/>
                        <a:latin typeface="Times New Roman" panose="02020603050405020304" pitchFamily="18" charset="0"/>
                        <a:cs typeface="Times New Roman" panose="02020603050405020304" pitchFamily="18" charset="0"/>
                      </a:endParaRPr>
                    </a:p>
                  </a:txBody>
                  <a:tcPr/>
                </a:tc>
                <a:tc>
                  <a:txBody>
                    <a:bodyPr/>
                    <a:lstStyle/>
                    <a:p>
                      <a:r>
                        <a:rPr lang="en-US" sz="1600" dirty="0">
                          <a:solidFill>
                            <a:schemeClr val="bg1"/>
                          </a:solidFill>
                          <a:latin typeface="Times New Roman" panose="02020603050405020304" pitchFamily="18" charset="0"/>
                          <a:cs typeface="Times New Roman" panose="02020603050405020304" pitchFamily="18" charset="0"/>
                        </a:rPr>
                        <a:t>ca-</a:t>
                      </a:r>
                      <a:r>
                        <a:rPr lang="en-US" sz="1600" dirty="0" err="1">
                          <a:solidFill>
                            <a:schemeClr val="bg1"/>
                          </a:solidFill>
                          <a:latin typeface="Times New Roman" panose="02020603050405020304" pitchFamily="18" charset="0"/>
                          <a:cs typeface="Times New Roman" panose="02020603050405020304" pitchFamily="18" charset="0"/>
                        </a:rPr>
                        <a:t>HepPh</a:t>
                      </a:r>
                      <a:endParaRPr lang="en-US" sz="1600" dirty="0">
                        <a:solidFill>
                          <a:schemeClr val="bg1"/>
                        </a:solidFill>
                        <a:latin typeface="Times New Roman" panose="02020603050405020304" pitchFamily="18" charset="0"/>
                        <a:cs typeface="Times New Roman" panose="02020603050405020304" pitchFamily="18" charset="0"/>
                      </a:endParaRPr>
                    </a:p>
                  </a:txBody>
                  <a:tcPr/>
                </a:tc>
              </a:tr>
              <a:tr h="370840">
                <a:tc>
                  <a:txBody>
                    <a:bodyPr/>
                    <a:lstStyle/>
                    <a:p>
                      <a:r>
                        <a:rPr lang="en-US" sz="1600" b="1" dirty="0">
                          <a:latin typeface="新宋体" panose="02010609030101010101" pitchFamily="49" charset="-122"/>
                          <a:ea typeface="新宋体" panose="02010609030101010101" pitchFamily="49" charset="-122"/>
                          <a:cs typeface="Times New Roman" panose="02020603050405020304" pitchFamily="18" charset="0"/>
                        </a:rPr>
                        <a:t>数据集描述</a:t>
                      </a:r>
                      <a:endParaRPr lang="en-US" sz="1600" b="1" dirty="0">
                        <a:latin typeface="新宋体" panose="02010609030101010101" pitchFamily="49" charset="-122"/>
                        <a:ea typeface="新宋体" panose="02010609030101010101" pitchFamily="49" charset="-122"/>
                        <a:cs typeface="Times New Roman" panose="02020603050405020304" pitchFamily="18" charset="0"/>
                      </a:endParaRPr>
                    </a:p>
                  </a:txBody>
                  <a:tcPr/>
                </a:tc>
                <a:tc>
                  <a:txBody>
                    <a:bodyPr/>
                    <a:lstStyle/>
                    <a:p>
                      <a:r>
                        <a:rPr lang="zh-CN" altLang="en-US" sz="1600" dirty="0">
                          <a:latin typeface="新宋体" panose="02010609030101010101" pitchFamily="49" charset="-122"/>
                          <a:ea typeface="新宋体" panose="02010609030101010101" pitchFamily="49" charset="-122"/>
                          <a:cs typeface="Times New Roman" panose="02020603050405020304" pitchFamily="18" charset="0"/>
                        </a:rPr>
                        <a:t>来自美国高能物理理论</a:t>
                      </a:r>
                      <a:r>
                        <a:rPr lang="zh-CN" altLang="en-US" sz="1600" dirty="0">
                          <a:latin typeface="Times New Roman" panose="02020603050405020304" pitchFamily="18" charset="0"/>
                          <a:cs typeface="Times New Roman" panose="02020603050405020304" pitchFamily="18" charset="0"/>
                        </a:rPr>
                        <a:t>（</a:t>
                      </a:r>
                      <a:r>
                        <a:rPr lang="en-US" sz="1600" dirty="0">
                          <a:latin typeface="Times New Roman" panose="02020603050405020304" pitchFamily="18" charset="0"/>
                          <a:cs typeface="Times New Roman" panose="02020603050405020304" pitchFamily="18" charset="0"/>
                        </a:rPr>
                        <a:t>High Energy Physics - Theory, </a:t>
                      </a:r>
                      <a:r>
                        <a:rPr lang="en-US" sz="1600" dirty="0" err="1">
                          <a:latin typeface="Times New Roman" panose="02020603050405020304" pitchFamily="18" charset="0"/>
                          <a:cs typeface="Times New Roman" panose="02020603050405020304" pitchFamily="18" charset="0"/>
                        </a:rPr>
                        <a:t>HepTh</a:t>
                      </a:r>
                      <a:r>
                        <a:rPr lang="en-US" sz="1600" dirty="0">
                          <a:latin typeface="Times New Roman" panose="02020603050405020304" pitchFamily="18" charset="0"/>
                          <a:cs typeface="Times New Roman" panose="02020603050405020304" pitchFamily="18" charset="0"/>
                        </a:rPr>
                        <a:t>）</a:t>
                      </a:r>
                      <a:r>
                        <a:rPr lang="zh-CN" altLang="en-US" sz="1600" dirty="0">
                          <a:latin typeface="新宋体" panose="02010609030101010101" pitchFamily="49" charset="-122"/>
                          <a:ea typeface="新宋体" panose="02010609030101010101" pitchFamily="49" charset="-122"/>
                          <a:cs typeface="Times New Roman" panose="02020603050405020304" pitchFamily="18" charset="0"/>
                        </a:rPr>
                        <a:t>领域的论文共同作者网络。节点表示作者，边表示两位作者之间曾共同发表过学术论文。</a:t>
                      </a:r>
                      <a:endParaRPr lang="zh-CN" altLang="en-US" sz="1600" dirty="0">
                        <a:latin typeface="新宋体" panose="02010609030101010101" pitchFamily="49" charset="-122"/>
                        <a:ea typeface="新宋体" panose="02010609030101010101" pitchFamily="49" charset="-122"/>
                        <a:cs typeface="Times New Roman" panose="02020603050405020304" pitchFamily="18" charset="0"/>
                      </a:endParaRPr>
                    </a:p>
                  </a:txBody>
                  <a:tcPr/>
                </a:tc>
                <a:tc>
                  <a:txBody>
                    <a:bodyPr/>
                    <a:lstStyle/>
                    <a:p>
                      <a:r>
                        <a:rPr lang="zh-CN" altLang="en-US" sz="1600" dirty="0">
                          <a:latin typeface="新宋体" panose="02010609030101010101" pitchFamily="49" charset="-122"/>
                          <a:ea typeface="新宋体" panose="02010609030101010101" pitchFamily="49" charset="-122"/>
                          <a:cs typeface="Times New Roman" panose="02020603050405020304" pitchFamily="18" charset="0"/>
                        </a:rPr>
                        <a:t>来自</a:t>
                      </a:r>
                      <a:r>
                        <a:rPr lang="zh-CN" altLang="en-US" sz="1600" dirty="0">
                          <a:latin typeface="宋体" panose="02010600030101010101" pitchFamily="2" charset="-122"/>
                          <a:ea typeface="宋体" panose="02010600030101010101" pitchFamily="2" charset="-122"/>
                          <a:cs typeface="Times New Roman" panose="02020603050405020304" pitchFamily="18" charset="0"/>
                        </a:rPr>
                        <a:t> </a:t>
                      </a:r>
                      <a:r>
                        <a:rPr lang="en-US" sz="1600" dirty="0" err="1">
                          <a:latin typeface="Times New Roman" panose="02020603050405020304" pitchFamily="18" charset="0"/>
                          <a:ea typeface="宋体" panose="02010600030101010101" pitchFamily="2" charset="-122"/>
                          <a:cs typeface="Times New Roman" panose="02020603050405020304" pitchFamily="18" charset="0"/>
                        </a:rPr>
                        <a:t>Last.fm</a:t>
                      </a:r>
                      <a:r>
                        <a:rPr lang="en-US" sz="1600" dirty="0">
                          <a:latin typeface="Times New Roman" panose="02020603050405020304" pitchFamily="18" charset="0"/>
                          <a:ea typeface="宋体" panose="02010600030101010101" pitchFamily="2" charset="-122"/>
                          <a:cs typeface="Times New Roman" panose="02020603050405020304" pitchFamily="18" charset="0"/>
                        </a:rPr>
                        <a:t> </a:t>
                      </a:r>
                      <a:r>
                        <a:rPr lang="zh-CN" altLang="en-US" sz="1600" dirty="0">
                          <a:latin typeface="新宋体" panose="02010609030101010101" pitchFamily="49" charset="-122"/>
                          <a:ea typeface="新宋体" panose="02010609030101010101" pitchFamily="49" charset="-122"/>
                          <a:cs typeface="Times New Roman" panose="02020603050405020304" pitchFamily="18" charset="0"/>
                        </a:rPr>
                        <a:t>的亚洲用户社交网络数据集。节点表示用户，边表示用户间的好友关系。</a:t>
                      </a:r>
                      <a:endParaRPr lang="zh-CN" altLang="en-US" sz="1600" dirty="0">
                        <a:latin typeface="新宋体" panose="02010609030101010101" pitchFamily="49" charset="-122"/>
                        <a:ea typeface="新宋体" panose="02010609030101010101" pitchFamily="49" charset="-122"/>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600" dirty="0">
                          <a:solidFill>
                            <a:srgbClr val="0E0E0E"/>
                          </a:solidFill>
                          <a:effectLst/>
                          <a:latin typeface="新宋体" panose="02010609030101010101" pitchFamily="49" charset="-122"/>
                          <a:ea typeface="新宋体" panose="02010609030101010101" pitchFamily="49" charset="-122"/>
                          <a:cs typeface="Times New Roman" panose="02020603050405020304" pitchFamily="18" charset="0"/>
                        </a:rPr>
                        <a:t>来自于</a:t>
                      </a:r>
                      <a:r>
                        <a:rPr lang="en-US" altLang="zh-CN" sz="1600" dirty="0" err="1">
                          <a:solidFill>
                            <a:srgbClr val="0E0E0E"/>
                          </a:solidFill>
                          <a:effectLst/>
                          <a:latin typeface="Times New Roman" panose="02020603050405020304" pitchFamily="18" charset="0"/>
                          <a:cs typeface="Times New Roman" panose="02020603050405020304" pitchFamily="18" charset="0"/>
                        </a:rPr>
                        <a:t>arXiv</a:t>
                      </a:r>
                      <a:r>
                        <a:rPr lang="zh-CN" altLang="en-US" sz="1600" dirty="0">
                          <a:solidFill>
                            <a:srgbClr val="0E0E0E"/>
                          </a:solidFill>
                          <a:effectLst/>
                          <a:latin typeface="新宋体" panose="02010609030101010101" pitchFamily="49" charset="-122"/>
                          <a:ea typeface="新宋体" panose="02010609030101010101" pitchFamily="49" charset="-122"/>
                          <a:cs typeface="Times New Roman" panose="02020603050405020304" pitchFamily="18" charset="0"/>
                        </a:rPr>
                        <a:t>凝聚态物理</a:t>
                      </a:r>
                      <a:r>
                        <a:rPr lang="zh-CN" altLang="en-US" sz="1600" dirty="0">
                          <a:solidFill>
                            <a:srgbClr val="0E0E0E"/>
                          </a:solidFill>
                          <a:effectLst/>
                          <a:latin typeface="Times New Roman" panose="02020603050405020304" pitchFamily="18" charset="0"/>
                          <a:cs typeface="Times New Roman" panose="02020603050405020304" pitchFamily="18" charset="0"/>
                        </a:rPr>
                        <a:t>（</a:t>
                      </a:r>
                      <a:r>
                        <a:rPr lang="en-US" altLang="zh-CN" sz="1600" dirty="0">
                          <a:solidFill>
                            <a:srgbClr val="0E0E0E"/>
                          </a:solidFill>
                          <a:effectLst/>
                          <a:latin typeface="Times New Roman" panose="02020603050405020304" pitchFamily="18" charset="0"/>
                          <a:cs typeface="Times New Roman" panose="02020603050405020304" pitchFamily="18" charset="0"/>
                        </a:rPr>
                        <a:t>Condensed Matter Physics, </a:t>
                      </a:r>
                      <a:r>
                        <a:rPr lang="en-US" altLang="zh-CN" sz="1600" dirty="0" err="1">
                          <a:solidFill>
                            <a:srgbClr val="0E0E0E"/>
                          </a:solidFill>
                          <a:effectLst/>
                          <a:latin typeface="Times New Roman" panose="02020603050405020304" pitchFamily="18" charset="0"/>
                          <a:cs typeface="Times New Roman" panose="02020603050405020304" pitchFamily="18" charset="0"/>
                        </a:rPr>
                        <a:t>CondMat</a:t>
                      </a:r>
                      <a:r>
                        <a:rPr lang="zh-CN" altLang="en-US" sz="1600" dirty="0">
                          <a:solidFill>
                            <a:srgbClr val="0E0E0E"/>
                          </a:solidFill>
                          <a:effectLst/>
                          <a:latin typeface="Times New Roman" panose="02020603050405020304" pitchFamily="18" charset="0"/>
                          <a:cs typeface="Times New Roman" panose="02020603050405020304" pitchFamily="18" charset="0"/>
                        </a:rPr>
                        <a:t>）</a:t>
                      </a:r>
                      <a:r>
                        <a:rPr lang="zh-CN" altLang="en-US" sz="1600" dirty="0">
                          <a:solidFill>
                            <a:srgbClr val="0E0E0E"/>
                          </a:solidFill>
                          <a:effectLst/>
                          <a:latin typeface="新宋体" panose="02010609030101010101" pitchFamily="49" charset="-122"/>
                          <a:ea typeface="新宋体" panose="02010609030101010101" pitchFamily="49" charset="-122"/>
                          <a:cs typeface="Times New Roman" panose="02020603050405020304" pitchFamily="18" charset="0"/>
                        </a:rPr>
                        <a:t>分区的共同作者网络。节点是作者，边表示共同发表论文的关系。</a:t>
                      </a:r>
                      <a:endParaRPr lang="zh-CN" altLang="en-US" sz="1600" dirty="0">
                        <a:solidFill>
                          <a:srgbClr val="0E0E0E"/>
                        </a:solidFill>
                        <a:effectLst/>
                        <a:latin typeface="新宋体" panose="02010609030101010101" pitchFamily="49" charset="-122"/>
                        <a:ea typeface="新宋体" panose="02010609030101010101" pitchFamily="49" charset="-122"/>
                        <a:cs typeface="Times New Roman" panose="02020603050405020304" pitchFamily="18" charset="0"/>
                      </a:endParaRPr>
                    </a:p>
                  </a:txBody>
                  <a:tcPr/>
                </a:tc>
                <a:tc>
                  <a:txBody>
                    <a:bodyPr/>
                    <a:lstStyle/>
                    <a:p>
                      <a:r>
                        <a:rPr lang="zh-CN" altLang="en-US" sz="1600" dirty="0">
                          <a:latin typeface="新宋体" panose="02010609030101010101" pitchFamily="49" charset="-122"/>
                          <a:ea typeface="新宋体" panose="02010609030101010101" pitchFamily="49" charset="-122"/>
                          <a:cs typeface="Times New Roman" panose="02020603050405020304" pitchFamily="18" charset="0"/>
                        </a:rPr>
                        <a:t>来自</a:t>
                      </a:r>
                      <a:r>
                        <a:rPr lang="en-US" sz="1600" dirty="0" err="1">
                          <a:latin typeface="Times New Roman" panose="02020603050405020304" pitchFamily="18" charset="0"/>
                          <a:cs typeface="Times New Roman" panose="02020603050405020304" pitchFamily="18" charset="0"/>
                        </a:rPr>
                        <a:t>arXiv</a:t>
                      </a:r>
                      <a:r>
                        <a:rPr lang="zh-CN" altLang="en-US" sz="1600" dirty="0">
                          <a:latin typeface="新宋体" panose="02010609030101010101" pitchFamily="49" charset="-122"/>
                          <a:ea typeface="新宋体" panose="02010609030101010101" pitchFamily="49" charset="-122"/>
                          <a:cs typeface="Times New Roman" panose="02020603050405020304" pitchFamily="18" charset="0"/>
                        </a:rPr>
                        <a:t>高能物理</a:t>
                      </a:r>
                      <a:r>
                        <a:rPr lang="en-US" altLang="zh-CN" sz="1600" dirty="0">
                          <a:latin typeface="新宋体" panose="02010609030101010101" pitchFamily="49" charset="-122"/>
                          <a:ea typeface="新宋体" panose="02010609030101010101" pitchFamily="49" charset="-122"/>
                          <a:cs typeface="Times New Roman" panose="02020603050405020304" pitchFamily="18" charset="0"/>
                        </a:rPr>
                        <a:t>-</a:t>
                      </a:r>
                      <a:r>
                        <a:rPr lang="zh-CN" altLang="en-US" sz="1600" dirty="0">
                          <a:latin typeface="新宋体" panose="02010609030101010101" pitchFamily="49" charset="-122"/>
                          <a:ea typeface="新宋体" panose="02010609030101010101" pitchFamily="49" charset="-122"/>
                          <a:cs typeface="Times New Roman" panose="02020603050405020304" pitchFamily="18" charset="0"/>
                        </a:rPr>
                        <a:t>现象学</a:t>
                      </a:r>
                      <a:r>
                        <a:rPr lang="zh-CN" altLang="en-US" sz="1600" dirty="0">
                          <a:latin typeface="Times New Roman" panose="02020603050405020304" pitchFamily="18" charset="0"/>
                          <a:cs typeface="Times New Roman" panose="02020603050405020304" pitchFamily="18" charset="0"/>
                        </a:rPr>
                        <a:t>（</a:t>
                      </a:r>
                      <a:r>
                        <a:rPr lang="en-US" sz="1600" dirty="0">
                          <a:latin typeface="Times New Roman" panose="02020603050405020304" pitchFamily="18" charset="0"/>
                          <a:cs typeface="Times New Roman" panose="02020603050405020304" pitchFamily="18" charset="0"/>
                        </a:rPr>
                        <a:t>High Energy Physics - Phenomenology, </a:t>
                      </a:r>
                      <a:r>
                        <a:rPr lang="en-US" sz="1600" dirty="0" err="1">
                          <a:latin typeface="Times New Roman" panose="02020603050405020304" pitchFamily="18" charset="0"/>
                          <a:cs typeface="Times New Roman" panose="02020603050405020304" pitchFamily="18" charset="0"/>
                        </a:rPr>
                        <a:t>HepPh）</a:t>
                      </a:r>
                      <a:r>
                        <a:rPr lang="en-US" sz="1600" dirty="0" err="1">
                          <a:latin typeface="新宋体" panose="02010609030101010101" pitchFamily="49" charset="-122"/>
                          <a:ea typeface="新宋体" panose="02010609030101010101" pitchFamily="49" charset="-122"/>
                          <a:cs typeface="Times New Roman" panose="02020603050405020304" pitchFamily="18" charset="0"/>
                        </a:rPr>
                        <a:t>领域</a:t>
                      </a:r>
                      <a:r>
                        <a:rPr lang="zh-CN" altLang="en-US" sz="1600" dirty="0">
                          <a:latin typeface="新宋体" panose="02010609030101010101" pitchFamily="49" charset="-122"/>
                          <a:ea typeface="新宋体" panose="02010609030101010101" pitchFamily="49" charset="-122"/>
                          <a:cs typeface="Times New Roman" panose="02020603050405020304" pitchFamily="18" charset="0"/>
                        </a:rPr>
                        <a:t>的论文合作网络。节点代表作者，边代表共同作者关系。</a:t>
                      </a:r>
                      <a:endParaRPr lang="zh-CN" altLang="en-US" sz="1600" dirty="0">
                        <a:latin typeface="新宋体" panose="02010609030101010101" pitchFamily="49" charset="-122"/>
                        <a:ea typeface="新宋体" panose="02010609030101010101" pitchFamily="49" charset="-122"/>
                        <a:cs typeface="Times New Roman" panose="02020603050405020304" pitchFamily="18" charset="0"/>
                      </a:endParaRPr>
                    </a:p>
                  </a:txBody>
                  <a:tcPr/>
                </a:tc>
              </a:tr>
              <a:tr h="370840">
                <a:tc>
                  <a:txBody>
                    <a:bodyPr/>
                    <a:lstStyle/>
                    <a:p>
                      <a:r>
                        <a:rPr lang="zh-CN" altLang="en-US" sz="1600" b="1" dirty="0">
                          <a:solidFill>
                            <a:srgbClr val="0E0E0E"/>
                          </a:solidFill>
                          <a:effectLst/>
                          <a:latin typeface="新宋体" panose="02010609030101010101" pitchFamily="49" charset="-122"/>
                          <a:ea typeface="新宋体" panose="02010609030101010101" pitchFamily="49" charset="-122"/>
                          <a:cs typeface="Times New Roman" panose="02020603050405020304" pitchFamily="18" charset="0"/>
                        </a:rPr>
                        <a:t>节点数</a:t>
                      </a:r>
                      <a:endParaRPr lang="en-US" sz="1600" b="1" dirty="0">
                        <a:latin typeface="新宋体" panose="02010609030101010101" pitchFamily="49" charset="-122"/>
                        <a:ea typeface="新宋体" panose="02010609030101010101" pitchFamily="49" charset="-122"/>
                        <a:cs typeface="Times New Roman" panose="02020603050405020304" pitchFamily="18" charset="0"/>
                      </a:endParaRPr>
                    </a:p>
                  </a:txBody>
                  <a:tcPr/>
                </a:tc>
                <a:tc>
                  <a:txBody>
                    <a:bodyPr/>
                    <a:lstStyle/>
                    <a:p>
                      <a:r>
                        <a:rPr lang="en-US" sz="1600" dirty="0">
                          <a:latin typeface="Times New Roman" panose="02020603050405020304" pitchFamily="18" charset="0"/>
                          <a:cs typeface="Times New Roman" panose="02020603050405020304" pitchFamily="18" charset="0"/>
                        </a:rPr>
                        <a:t>9,877</a:t>
                      </a:r>
                      <a:endParaRPr lang="en-US" sz="1600" dirty="0">
                        <a:latin typeface="Times New Roman" panose="02020603050405020304" pitchFamily="18" charset="0"/>
                        <a:cs typeface="Times New Roman" panose="02020603050405020304" pitchFamily="18" charset="0"/>
                      </a:endParaRPr>
                    </a:p>
                  </a:txBody>
                  <a:tcPr/>
                </a:tc>
                <a:tc>
                  <a:txBody>
                    <a:bodyPr/>
                    <a:lstStyle/>
                    <a:p>
                      <a:r>
                        <a:rPr lang="en-US" sz="1600" dirty="0">
                          <a:latin typeface="Times New Roman" panose="02020603050405020304" pitchFamily="18" charset="0"/>
                          <a:cs typeface="Times New Roman" panose="02020603050405020304" pitchFamily="18" charset="0"/>
                        </a:rPr>
                        <a:t>7,624</a:t>
                      </a:r>
                      <a:endParaRPr lang="en-US" sz="160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dirty="0">
                          <a:solidFill>
                            <a:srgbClr val="0E0E0E"/>
                          </a:solidFill>
                          <a:effectLst/>
                          <a:latin typeface="Times New Roman" panose="02020603050405020304" pitchFamily="18" charset="0"/>
                          <a:cs typeface="Times New Roman" panose="02020603050405020304" pitchFamily="18" charset="0"/>
                        </a:rPr>
                        <a:t>23,133</a:t>
                      </a:r>
                      <a:endParaRPr lang="en-US" altLang="zh-CN" sz="1600" dirty="0">
                        <a:solidFill>
                          <a:srgbClr val="0E0E0E"/>
                        </a:solidFill>
                        <a:effectLst/>
                        <a:latin typeface="Times New Roman" panose="02020603050405020304" pitchFamily="18" charset="0"/>
                        <a:cs typeface="Times New Roman" panose="02020603050405020304" pitchFamily="18" charset="0"/>
                      </a:endParaRPr>
                    </a:p>
                  </a:txBody>
                  <a:tcPr/>
                </a:tc>
                <a:tc>
                  <a:txBody>
                    <a:bodyPr/>
                    <a:lstStyle/>
                    <a:p>
                      <a:r>
                        <a:rPr lang="en-US" sz="1600" dirty="0">
                          <a:latin typeface="Times New Roman" panose="02020603050405020304" pitchFamily="18" charset="0"/>
                          <a:cs typeface="Times New Roman" panose="02020603050405020304" pitchFamily="18" charset="0"/>
                        </a:rPr>
                        <a:t>12,008</a:t>
                      </a:r>
                      <a:endParaRPr lang="en-US" sz="1600" dirty="0">
                        <a:latin typeface="Times New Roman" panose="02020603050405020304" pitchFamily="18" charset="0"/>
                        <a:cs typeface="Times New Roman" panose="02020603050405020304" pitchFamily="18" charset="0"/>
                      </a:endParaRPr>
                    </a:p>
                  </a:txBody>
                  <a:tcPr/>
                </a:tc>
              </a:tr>
              <a:tr h="370840">
                <a:tc>
                  <a:txBody>
                    <a:bodyPr/>
                    <a:lstStyle/>
                    <a:p>
                      <a:r>
                        <a:rPr lang="zh-CN" altLang="en-US" sz="1600" b="1" dirty="0">
                          <a:solidFill>
                            <a:srgbClr val="0E0E0E"/>
                          </a:solidFill>
                          <a:effectLst/>
                          <a:latin typeface="新宋体" panose="02010609030101010101" pitchFamily="49" charset="-122"/>
                          <a:ea typeface="新宋体" panose="02010609030101010101" pitchFamily="49" charset="-122"/>
                          <a:cs typeface="Times New Roman" panose="02020603050405020304" pitchFamily="18" charset="0"/>
                        </a:rPr>
                        <a:t>边数</a:t>
                      </a:r>
                      <a:endParaRPr lang="en-US" sz="1600" b="1" dirty="0">
                        <a:latin typeface="新宋体" panose="02010609030101010101" pitchFamily="49" charset="-122"/>
                        <a:ea typeface="新宋体" panose="02010609030101010101" pitchFamily="49" charset="-122"/>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dirty="0">
                          <a:solidFill>
                            <a:srgbClr val="0E0E0E"/>
                          </a:solidFill>
                          <a:effectLst/>
                          <a:latin typeface="Times New Roman" panose="02020603050405020304" pitchFamily="18" charset="0"/>
                          <a:cs typeface="Times New Roman" panose="02020603050405020304" pitchFamily="18" charset="0"/>
                        </a:rPr>
                        <a:t>25,998</a:t>
                      </a:r>
                      <a:endParaRPr lang="en-US" altLang="zh-CN" sz="1600" dirty="0">
                        <a:solidFill>
                          <a:srgbClr val="0E0E0E"/>
                        </a:solidFill>
                        <a:effectLst/>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dirty="0">
                          <a:solidFill>
                            <a:srgbClr val="0E0E0E"/>
                          </a:solidFill>
                          <a:effectLst/>
                          <a:latin typeface="Times New Roman" panose="02020603050405020304" pitchFamily="18" charset="0"/>
                          <a:cs typeface="Times New Roman" panose="02020603050405020304" pitchFamily="18" charset="0"/>
                        </a:rPr>
                        <a:t>27,806</a:t>
                      </a:r>
                      <a:endParaRPr lang="en-US" altLang="zh-CN" sz="1600" dirty="0">
                        <a:solidFill>
                          <a:srgbClr val="0E0E0E"/>
                        </a:solidFill>
                        <a:effectLst/>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dirty="0">
                          <a:solidFill>
                            <a:srgbClr val="0E0E0E"/>
                          </a:solidFill>
                          <a:effectLst/>
                          <a:latin typeface="Times New Roman" panose="02020603050405020304" pitchFamily="18" charset="0"/>
                          <a:cs typeface="Times New Roman" panose="02020603050405020304" pitchFamily="18" charset="0"/>
                        </a:rPr>
                        <a:t>93,497</a:t>
                      </a:r>
                      <a:endParaRPr lang="en-US" altLang="zh-CN" sz="1600" dirty="0">
                        <a:solidFill>
                          <a:srgbClr val="0E0E0E"/>
                        </a:solidFill>
                        <a:effectLst/>
                        <a:latin typeface="Times New Roman" panose="02020603050405020304" pitchFamily="18" charset="0"/>
                        <a:cs typeface="Times New Roman" panose="02020603050405020304" pitchFamily="18" charset="0"/>
                      </a:endParaRPr>
                    </a:p>
                  </a:txBody>
                  <a:tcPr/>
                </a:tc>
                <a:tc>
                  <a:txBody>
                    <a:bodyPr/>
                    <a:lstStyle/>
                    <a:p>
                      <a:r>
                        <a:rPr lang="en-US" sz="1600" dirty="0">
                          <a:latin typeface="Times New Roman" panose="02020603050405020304" pitchFamily="18" charset="0"/>
                          <a:cs typeface="Times New Roman" panose="02020603050405020304" pitchFamily="18" charset="0"/>
                        </a:rPr>
                        <a:t>118,521</a:t>
                      </a:r>
                      <a:endParaRPr lang="en-US" sz="1600" dirty="0">
                        <a:latin typeface="Times New Roman" panose="02020603050405020304" pitchFamily="18" charset="0"/>
                        <a:cs typeface="Times New Roman" panose="02020603050405020304" pitchFamily="18" charset="0"/>
                      </a:endParaRPr>
                    </a:p>
                  </a:txBody>
                  <a:tcPr/>
                </a:tc>
              </a:tr>
            </a:tbl>
          </a:graphicData>
        </a:graphic>
      </p:graphicFrame>
      <p:sp>
        <p:nvSpPr>
          <p:cNvPr id="5" name="TextBox 4"/>
          <p:cNvSpPr txBox="1"/>
          <p:nvPr/>
        </p:nvSpPr>
        <p:spPr>
          <a:xfrm>
            <a:off x="789930" y="1879165"/>
            <a:ext cx="3966359" cy="369332"/>
          </a:xfrm>
          <a:prstGeom prst="rect">
            <a:avLst/>
          </a:prstGeom>
          <a:noFill/>
        </p:spPr>
        <p:txBody>
          <a:bodyPr wrap="square" rtlCol="0">
            <a:spAutoFit/>
          </a:bodyPr>
          <a:lstStyle/>
          <a:p>
            <a:pPr marL="285750" indent="-285750">
              <a:buClr>
                <a:srgbClr val="104BA4"/>
              </a:buClr>
              <a:buFont typeface="Wingdings" panose="05000000000000000000" pitchFamily="2" charset="2"/>
              <a:buChar char="q"/>
            </a:pPr>
            <a:r>
              <a:rPr lang="zh-CN" altLang="en-US" dirty="0">
                <a:latin typeface="新宋体" panose="02010609030101010101" pitchFamily="49" charset="-122"/>
                <a:ea typeface="新宋体" panose="02010609030101010101" pitchFamily="49" charset="-122"/>
                <a:cs typeface="Menlo" panose="020B0609030804020204" pitchFamily="49" charset="0"/>
              </a:rPr>
              <a:t>无向图</a:t>
            </a:r>
            <a:endParaRPr lang="en-US" altLang="zh-CN" dirty="0">
              <a:latin typeface="新宋体" panose="02010609030101010101" pitchFamily="49" charset="-122"/>
              <a:ea typeface="新宋体" panose="02010609030101010101" pitchFamily="49" charset="-122"/>
            </a:endParaRPr>
          </a:p>
        </p:txBody>
      </p:sp>
      <p:sp>
        <p:nvSpPr>
          <p:cNvPr id="6" name="灯片编号占位符 1"/>
          <p:cNvSpPr>
            <a:spLocks noGrp="1"/>
          </p:cNvSpPr>
          <p:nvPr>
            <p:ph type="sldNum" sz="quarter" idx="12"/>
          </p:nvPr>
        </p:nvSpPr>
        <p:spPr>
          <a:xfrm>
            <a:off x="9012550" y="6312804"/>
            <a:ext cx="2743200" cy="365125"/>
          </a:xfrm>
        </p:spPr>
        <p:txBody>
          <a:bodyPr vert="horz" lIns="91440" tIns="45720" rIns="91440" bIns="45720" rtlCol="0" anchor="ctr">
            <a:normAutofit lnSpcReduction="10000"/>
          </a:bodyPr>
          <a:lstStyle/>
          <a:p>
            <a:pPr lvl="0" algn="r">
              <a:buClrTx/>
              <a:buSzTx/>
              <a:buFontTx/>
            </a:pPr>
            <a:fld id="{9A0DB2DC-4C9A-4742-B13C-FB6460FD3503}" type="slidenum">
              <a:rPr lang="zh-CN" altLang="en-US" sz="1800" smtClean="0">
                <a:solidFill>
                  <a:schemeClr val="accent1"/>
                </a:solidFill>
                <a:latin typeface="黑体" panose="02010609060101010101" charset="-122"/>
                <a:ea typeface="黑体" panose="02010609060101010101" charset="-122"/>
                <a:sym typeface="+mn-ea"/>
              </a:rPr>
            </a:fld>
            <a:endParaRPr lang="zh-CN" altLang="en-US" sz="1800" dirty="0">
              <a:solidFill>
                <a:schemeClr val="accent1"/>
              </a:solidFill>
              <a:latin typeface="黑体" panose="02010609060101010101" charset="-122"/>
              <a:ea typeface="黑体" panose="02010609060101010101" charset="-122"/>
              <a:sym typeface="+mn-ea"/>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334963" y="1"/>
            <a:ext cx="895768" cy="1132114"/>
          </a:xfrm>
          <a:prstGeom prst="rect">
            <a:avLst/>
          </a:prstGeom>
          <a:solidFill>
            <a:srgbClr val="104BA4"/>
          </a:solidFill>
          <a:ln>
            <a:noFill/>
          </a:ln>
          <a:effectLst>
            <a:outerShdw blurRad="3302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4" name="文本框 13"/>
          <p:cNvSpPr txBox="1"/>
          <p:nvPr/>
        </p:nvSpPr>
        <p:spPr>
          <a:xfrm>
            <a:off x="294551" y="284064"/>
            <a:ext cx="976591"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04</a:t>
            </a:r>
            <a:endParaRPr kumimoji="0" lang="zh-CN" altLang="en-US"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nvGrpSpPr>
          <p:cNvPr id="18" name="组合 17"/>
          <p:cNvGrpSpPr/>
          <p:nvPr/>
        </p:nvGrpSpPr>
        <p:grpSpPr>
          <a:xfrm>
            <a:off x="9796257" y="238208"/>
            <a:ext cx="1964493" cy="708062"/>
            <a:chOff x="4246274" y="-10895"/>
            <a:chExt cx="3940182" cy="1420161"/>
          </a:xfrm>
        </p:grpSpPr>
        <p:grpSp>
          <p:nvGrpSpPr>
            <p:cNvPr id="19" name="组合 18"/>
            <p:cNvGrpSpPr/>
            <p:nvPr/>
          </p:nvGrpSpPr>
          <p:grpSpPr>
            <a:xfrm>
              <a:off x="4246274" y="-10895"/>
              <a:ext cx="3940181" cy="1400681"/>
              <a:chOff x="6547903" y="954561"/>
              <a:chExt cx="5069293" cy="1802069"/>
            </a:xfrm>
          </p:grpSpPr>
          <p:pic>
            <p:nvPicPr>
              <p:cNvPr id="21" name="图片 20"/>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6547903" y="985519"/>
                <a:ext cx="1771106" cy="1771111"/>
              </a:xfrm>
              <a:prstGeom prst="rect">
                <a:avLst/>
              </a:prstGeom>
            </p:spPr>
          </p:pic>
          <p:pic>
            <p:nvPicPr>
              <p:cNvPr id="22" name="图片 2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8270228" y="954561"/>
                <a:ext cx="3346968" cy="1271930"/>
              </a:xfrm>
              <a:prstGeom prst="rect">
                <a:avLst/>
              </a:prstGeom>
            </p:spPr>
          </p:pic>
        </p:grpSp>
        <p:sp>
          <p:nvSpPr>
            <p:cNvPr id="20" name="矩形 19"/>
            <p:cNvSpPr/>
            <p:nvPr/>
          </p:nvSpPr>
          <p:spPr>
            <a:xfrm>
              <a:off x="5622894" y="915420"/>
              <a:ext cx="2563562" cy="493846"/>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FUDAN UNIVERSITY</a:t>
              </a:r>
              <a:endPar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grpSp>
      <p:graphicFrame>
        <p:nvGraphicFramePr>
          <p:cNvPr id="3" name="Table 2"/>
          <p:cNvGraphicFramePr>
            <a:graphicFrameLocks noGrp="1"/>
          </p:cNvGraphicFramePr>
          <p:nvPr/>
        </p:nvGraphicFramePr>
        <p:xfrm>
          <a:off x="965735" y="1555557"/>
          <a:ext cx="10980843" cy="2423160"/>
        </p:xfrm>
        <a:graphic>
          <a:graphicData uri="http://schemas.openxmlformats.org/drawingml/2006/table">
            <a:tbl>
              <a:tblPr firstRow="1" bandRow="1">
                <a:tableStyleId>{5C22544A-7EE6-4342-B048-85BDC9FD1C3A}</a:tableStyleId>
              </a:tblPr>
              <a:tblGrid>
                <a:gridCol w="1373704"/>
                <a:gridCol w="2553195"/>
                <a:gridCol w="2292507"/>
                <a:gridCol w="2518446"/>
                <a:gridCol w="2242991"/>
              </a:tblGrid>
              <a:tr h="370840">
                <a:tc>
                  <a:txBody>
                    <a:bodyPr/>
                    <a:lstStyle/>
                    <a:p>
                      <a:endParaRPr lang="en-US" sz="1600" b="0">
                        <a:solidFill>
                          <a:schemeClr val="bg1"/>
                        </a:solidFill>
                        <a:latin typeface="新宋体" panose="02010609030101010101" pitchFamily="49" charset="-122"/>
                        <a:ea typeface="新宋体" panose="02010609030101010101" pitchFamily="49" charset="-122"/>
                        <a:cs typeface="Times New Roman" panose="02020603050405020304" pitchFamily="18" charset="0"/>
                      </a:endParaRPr>
                    </a:p>
                  </a:txBody>
                  <a:tcPr/>
                </a:tc>
                <a:tc>
                  <a:txBody>
                    <a:bodyPr/>
                    <a:lstStyle/>
                    <a:p>
                      <a:r>
                        <a:rPr lang="en-US" sz="1600" b="1" dirty="0">
                          <a:solidFill>
                            <a:schemeClr val="bg1"/>
                          </a:solidFill>
                          <a:effectLst/>
                          <a:latin typeface="Times New Roman" panose="02020603050405020304" pitchFamily="18" charset="0"/>
                          <a:cs typeface="Times New Roman" panose="02020603050405020304" pitchFamily="18" charset="0"/>
                        </a:rPr>
                        <a:t>p2p-Gnutella04</a:t>
                      </a:r>
                      <a:endParaRPr lang="en-US" sz="1600" dirty="0">
                        <a:solidFill>
                          <a:schemeClr val="bg1"/>
                        </a:solidFill>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600" dirty="0">
                          <a:solidFill>
                            <a:schemeClr val="bg1"/>
                          </a:solidFill>
                          <a:effectLst/>
                          <a:latin typeface="Times New Roman" panose="02020603050405020304" pitchFamily="18" charset="0"/>
                          <a:cs typeface="Times New Roman" panose="02020603050405020304" pitchFamily="18" charset="0"/>
                        </a:rPr>
                        <a:t>email-Enron</a:t>
                      </a:r>
                      <a:endParaRPr lang="en-US" sz="1600" dirty="0">
                        <a:solidFill>
                          <a:schemeClr val="bg1"/>
                        </a:solidFill>
                        <a:effectLst/>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600" b="1" dirty="0">
                          <a:solidFill>
                            <a:schemeClr val="bg1"/>
                          </a:solidFill>
                          <a:effectLst/>
                          <a:latin typeface="Times New Roman" panose="02020603050405020304" pitchFamily="18" charset="0"/>
                          <a:cs typeface="Times New Roman" panose="02020603050405020304" pitchFamily="18" charset="0"/>
                        </a:rPr>
                        <a:t>amazon0302</a:t>
                      </a:r>
                      <a:endParaRPr lang="en-US" sz="1600" dirty="0">
                        <a:solidFill>
                          <a:schemeClr val="bg1"/>
                        </a:solidFill>
                        <a:effectLst/>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600" b="1" dirty="0">
                          <a:solidFill>
                            <a:schemeClr val="bg1"/>
                          </a:solidFill>
                          <a:effectLst/>
                          <a:latin typeface="Times New Roman" panose="02020603050405020304" pitchFamily="18" charset="0"/>
                          <a:cs typeface="Times New Roman" panose="02020603050405020304" pitchFamily="18" charset="0"/>
                        </a:rPr>
                        <a:t>email-</a:t>
                      </a:r>
                      <a:r>
                        <a:rPr lang="en-US" sz="1600" b="1" dirty="0" err="1">
                          <a:solidFill>
                            <a:schemeClr val="bg1"/>
                          </a:solidFill>
                          <a:effectLst/>
                          <a:latin typeface="Times New Roman" panose="02020603050405020304" pitchFamily="18" charset="0"/>
                          <a:cs typeface="Times New Roman" panose="02020603050405020304" pitchFamily="18" charset="0"/>
                        </a:rPr>
                        <a:t>EuAll</a:t>
                      </a:r>
                      <a:endParaRPr lang="en-US" sz="1600" dirty="0">
                        <a:solidFill>
                          <a:schemeClr val="bg1"/>
                        </a:solidFill>
                        <a:effectLst/>
                        <a:latin typeface="Times New Roman" panose="02020603050405020304" pitchFamily="18" charset="0"/>
                        <a:cs typeface="Times New Roman" panose="02020603050405020304" pitchFamily="18" charset="0"/>
                      </a:endParaRPr>
                    </a:p>
                  </a:txBody>
                  <a:tcPr/>
                </a:tc>
              </a:tr>
              <a:tr h="370840">
                <a:tc>
                  <a:txBody>
                    <a:bodyPr/>
                    <a:lstStyle/>
                    <a:p>
                      <a:r>
                        <a:rPr lang="en-US" sz="1600" b="1" dirty="0">
                          <a:latin typeface="新宋体" panose="02010609030101010101" pitchFamily="49" charset="-122"/>
                          <a:ea typeface="新宋体" panose="02010609030101010101" pitchFamily="49" charset="-122"/>
                          <a:cs typeface="Times New Roman" panose="02020603050405020304" pitchFamily="18" charset="0"/>
                        </a:rPr>
                        <a:t>数据集描述</a:t>
                      </a:r>
                      <a:endParaRPr lang="en-US" sz="1600" b="1" dirty="0">
                        <a:latin typeface="新宋体" panose="02010609030101010101" pitchFamily="49" charset="-122"/>
                        <a:ea typeface="新宋体" panose="02010609030101010101" pitchFamily="49" charset="-122"/>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600" kern="1200" dirty="0">
                          <a:solidFill>
                            <a:schemeClr val="dk1"/>
                          </a:solidFill>
                          <a:effectLst/>
                          <a:latin typeface="新宋体" panose="02010609030101010101" pitchFamily="49" charset="-122"/>
                          <a:ea typeface="新宋体" panose="02010609030101010101" pitchFamily="49" charset="-122"/>
                          <a:cs typeface="+mn-cs"/>
                        </a:rPr>
                        <a:t>来自 </a:t>
                      </a:r>
                      <a:r>
                        <a:rPr lang="en-US" sz="1600" kern="1200" dirty="0">
                          <a:solidFill>
                            <a:schemeClr val="dk1"/>
                          </a:solidFill>
                          <a:effectLst/>
                          <a:latin typeface="Times New Roman" panose="02020603050405020304" pitchFamily="18" charset="0"/>
                          <a:ea typeface="新宋体" panose="02010609030101010101" pitchFamily="49" charset="-122"/>
                          <a:cs typeface="Times New Roman" panose="02020603050405020304" pitchFamily="18" charset="0"/>
                        </a:rPr>
                        <a:t>Gnutella</a:t>
                      </a:r>
                      <a:r>
                        <a:rPr lang="en-US" sz="1600" kern="1200" dirty="0">
                          <a:solidFill>
                            <a:schemeClr val="dk1"/>
                          </a:solidFill>
                          <a:effectLst/>
                          <a:latin typeface="新宋体" panose="02010609030101010101" pitchFamily="49" charset="-122"/>
                          <a:ea typeface="新宋体" panose="02010609030101010101" pitchFamily="49" charset="-122"/>
                          <a:cs typeface="+mn-cs"/>
                        </a:rPr>
                        <a:t> </a:t>
                      </a:r>
                      <a:r>
                        <a:rPr lang="zh-CN" altLang="en-US" sz="1600" kern="1200" dirty="0">
                          <a:solidFill>
                            <a:schemeClr val="dk1"/>
                          </a:solidFill>
                          <a:effectLst/>
                          <a:latin typeface="新宋体" panose="02010609030101010101" pitchFamily="49" charset="-122"/>
                          <a:ea typeface="新宋体" panose="02010609030101010101" pitchFamily="49" charset="-122"/>
                          <a:cs typeface="+mn-cs"/>
                        </a:rPr>
                        <a:t>文件共享网络的对等网络拓扑快照。节点代表 </a:t>
                      </a:r>
                      <a:r>
                        <a:rPr lang="en-US" sz="1600" kern="1200" dirty="0">
                          <a:solidFill>
                            <a:schemeClr val="dk1"/>
                          </a:solidFill>
                          <a:effectLst/>
                          <a:latin typeface="Times New Roman" panose="02020603050405020304" pitchFamily="18" charset="0"/>
                          <a:ea typeface="新宋体" panose="02010609030101010101" pitchFamily="49" charset="-122"/>
                          <a:cs typeface="Times New Roman" panose="02020603050405020304" pitchFamily="18" charset="0"/>
                        </a:rPr>
                        <a:t>Gnutella</a:t>
                      </a:r>
                      <a:r>
                        <a:rPr lang="en-US" sz="1600" kern="1200" dirty="0">
                          <a:solidFill>
                            <a:schemeClr val="dk1"/>
                          </a:solidFill>
                          <a:effectLst/>
                          <a:latin typeface="新宋体" panose="02010609030101010101" pitchFamily="49" charset="-122"/>
                          <a:ea typeface="新宋体" panose="02010609030101010101" pitchFamily="49" charset="-122"/>
                          <a:cs typeface="+mn-cs"/>
                        </a:rPr>
                        <a:t> </a:t>
                      </a:r>
                      <a:r>
                        <a:rPr lang="zh-CN" altLang="en-US" sz="1600" kern="1200" dirty="0">
                          <a:solidFill>
                            <a:schemeClr val="dk1"/>
                          </a:solidFill>
                          <a:effectLst/>
                          <a:latin typeface="新宋体" panose="02010609030101010101" pitchFamily="49" charset="-122"/>
                          <a:ea typeface="新宋体" panose="02010609030101010101" pitchFamily="49" charset="-122"/>
                          <a:cs typeface="+mn-cs"/>
                        </a:rPr>
                        <a:t>网络中的主机，边表示主机之间的对等连接（无向）。</a:t>
                      </a:r>
                      <a:endParaRPr lang="zh-CN" altLang="en-US" sz="1600" kern="1200" dirty="0">
                        <a:solidFill>
                          <a:schemeClr val="dk1"/>
                        </a:solidFill>
                        <a:effectLst/>
                        <a:latin typeface="新宋体" panose="02010609030101010101" pitchFamily="49" charset="-122"/>
                        <a:ea typeface="新宋体" panose="02010609030101010101" pitchFamily="49" charset="-122"/>
                        <a:cs typeface="+mn-cs"/>
                      </a:endParaRPr>
                    </a:p>
                  </a:txBody>
                  <a:tcPr/>
                </a:tc>
                <a:tc>
                  <a:txBody>
                    <a:bodyPr/>
                    <a:lstStyle/>
                    <a:p>
                      <a:r>
                        <a:rPr lang="zh-CN" altLang="en-US" sz="1600" dirty="0">
                          <a:latin typeface="新宋体" panose="02010609030101010101" pitchFamily="49" charset="-122"/>
                          <a:ea typeface="新宋体" panose="02010609030101010101" pitchFamily="49" charset="-122"/>
                          <a:cs typeface="Times New Roman" panose="02020603050405020304" pitchFamily="18" charset="0"/>
                        </a:rPr>
                        <a:t>来自已公开的 </a:t>
                      </a:r>
                      <a:r>
                        <a:rPr lang="en-US" sz="1600" kern="1200" dirty="0">
                          <a:solidFill>
                            <a:schemeClr val="dk1"/>
                          </a:solidFill>
                          <a:effectLst/>
                          <a:latin typeface="Times New Roman" panose="02020603050405020304" pitchFamily="18" charset="0"/>
                          <a:ea typeface="新宋体" panose="02010609030101010101" pitchFamily="49" charset="-122"/>
                          <a:cs typeface="Times New Roman" panose="02020603050405020304" pitchFamily="18" charset="0"/>
                        </a:rPr>
                        <a:t>Enron</a:t>
                      </a:r>
                      <a:r>
                        <a:rPr lang="en-US" sz="1600" dirty="0">
                          <a:latin typeface="新宋体" panose="02010609030101010101" pitchFamily="49" charset="-122"/>
                          <a:ea typeface="新宋体" panose="02010609030101010101" pitchFamily="49" charset="-122"/>
                          <a:cs typeface="Times New Roman" panose="02020603050405020304" pitchFamily="18" charset="0"/>
                        </a:rPr>
                        <a:t> </a:t>
                      </a:r>
                      <a:r>
                        <a:rPr lang="zh-CN" altLang="en-US" sz="1600" dirty="0">
                          <a:latin typeface="新宋体" panose="02010609030101010101" pitchFamily="49" charset="-122"/>
                          <a:ea typeface="新宋体" panose="02010609030101010101" pitchFamily="49" charset="-122"/>
                          <a:cs typeface="Times New Roman" panose="02020603050405020304" pitchFamily="18" charset="0"/>
                        </a:rPr>
                        <a:t>公司内部电子邮件记录。节点代表电子邮件地址，边表示对应的两个地址之间存在过邮件交互。</a:t>
                      </a:r>
                      <a:endParaRPr lang="zh-CN" altLang="en-US" sz="1600" dirty="0">
                        <a:latin typeface="新宋体" panose="02010609030101010101" pitchFamily="49" charset="-122"/>
                        <a:ea typeface="新宋体" panose="02010609030101010101" pitchFamily="49" charset="-122"/>
                        <a:cs typeface="Times New Roman" panose="02020603050405020304" pitchFamily="18" charset="0"/>
                      </a:endParaRPr>
                    </a:p>
                  </a:txBody>
                  <a:tcPr/>
                </a:tc>
                <a:tc>
                  <a:txBody>
                    <a:bodyPr/>
                    <a:lstStyle/>
                    <a:p>
                      <a:r>
                        <a:rPr lang="zh-CN" altLang="en-US" sz="1600" dirty="0">
                          <a:latin typeface="新宋体" panose="02010609030101010101" pitchFamily="49" charset="-122"/>
                          <a:ea typeface="新宋体" panose="02010609030101010101" pitchFamily="49" charset="-122"/>
                          <a:cs typeface="Times New Roman" panose="02020603050405020304" pitchFamily="18" charset="0"/>
                        </a:rPr>
                        <a:t>该数据集来自 </a:t>
                      </a:r>
                      <a:r>
                        <a:rPr lang="en-US" sz="1600" kern="1200" dirty="0">
                          <a:solidFill>
                            <a:schemeClr val="dk1"/>
                          </a:solidFill>
                          <a:effectLst/>
                          <a:latin typeface="Times New Roman" panose="02020603050405020304" pitchFamily="18" charset="0"/>
                          <a:ea typeface="新宋体" panose="02010609030101010101" pitchFamily="49" charset="-122"/>
                          <a:cs typeface="Times New Roman" panose="02020603050405020304" pitchFamily="18" charset="0"/>
                        </a:rPr>
                        <a:t>Amazon </a:t>
                      </a:r>
                      <a:r>
                        <a:rPr lang="zh-CN" altLang="en-US" sz="1600" dirty="0">
                          <a:latin typeface="新宋体" panose="02010609030101010101" pitchFamily="49" charset="-122"/>
                          <a:ea typeface="新宋体" panose="02010609030101010101" pitchFamily="49" charset="-122"/>
                          <a:cs typeface="Times New Roman" panose="02020603050405020304" pitchFamily="18" charset="0"/>
                        </a:rPr>
                        <a:t>的商品共购网络。节点表示商品，若两个商品经常被同一顾客一起购买，则在两者之间建立一条无向边。</a:t>
                      </a:r>
                      <a:endParaRPr lang="zh-CN" altLang="en-US" sz="1600" dirty="0">
                        <a:latin typeface="新宋体" panose="02010609030101010101" pitchFamily="49" charset="-122"/>
                        <a:ea typeface="新宋体" panose="02010609030101010101" pitchFamily="49" charset="-122"/>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600" kern="1200" dirty="0">
                          <a:solidFill>
                            <a:schemeClr val="dk1"/>
                          </a:solidFill>
                          <a:effectLst/>
                          <a:latin typeface="新宋体" panose="02010609030101010101" pitchFamily="49" charset="-122"/>
                          <a:ea typeface="新宋体" panose="02010609030101010101" pitchFamily="49" charset="-122"/>
                          <a:cs typeface="+mn-cs"/>
                        </a:rPr>
                        <a:t>某研究机构的电子邮件通信网络。节点代表电子邮件地址，边表示存在邮件往来。</a:t>
                      </a:r>
                      <a:endParaRPr lang="zh-CN" altLang="en-US" sz="1600" kern="1200" dirty="0">
                        <a:solidFill>
                          <a:schemeClr val="dk1"/>
                        </a:solidFill>
                        <a:effectLst/>
                        <a:latin typeface="新宋体" panose="02010609030101010101" pitchFamily="49" charset="-122"/>
                        <a:ea typeface="新宋体" panose="02010609030101010101" pitchFamily="49"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600" dirty="0">
                        <a:solidFill>
                          <a:srgbClr val="0E0E0E"/>
                        </a:solidFill>
                        <a:effectLst/>
                        <a:latin typeface="新宋体" panose="02010609030101010101" pitchFamily="49" charset="-122"/>
                        <a:ea typeface="新宋体" panose="02010609030101010101" pitchFamily="49" charset="-122"/>
                        <a:cs typeface="Times New Roman" panose="02020603050405020304" pitchFamily="18" charset="0"/>
                      </a:endParaRPr>
                    </a:p>
                  </a:txBody>
                  <a:tcPr/>
                </a:tc>
              </a:tr>
              <a:tr h="370840">
                <a:tc>
                  <a:txBody>
                    <a:bodyPr/>
                    <a:lstStyle/>
                    <a:p>
                      <a:r>
                        <a:rPr lang="zh-CN" altLang="en-US" sz="1600" b="1" dirty="0">
                          <a:solidFill>
                            <a:srgbClr val="0E0E0E"/>
                          </a:solidFill>
                          <a:effectLst/>
                          <a:latin typeface="新宋体" panose="02010609030101010101" pitchFamily="49" charset="-122"/>
                          <a:ea typeface="新宋体" panose="02010609030101010101" pitchFamily="49" charset="-122"/>
                          <a:cs typeface="Times New Roman" panose="02020603050405020304" pitchFamily="18" charset="0"/>
                        </a:rPr>
                        <a:t>节点数</a:t>
                      </a:r>
                      <a:endParaRPr lang="en-US" sz="1600" b="1" dirty="0">
                        <a:latin typeface="新宋体" panose="02010609030101010101" pitchFamily="49" charset="-122"/>
                        <a:ea typeface="新宋体" panose="02010609030101010101" pitchFamily="49" charset="-122"/>
                        <a:cs typeface="Times New Roman" panose="02020603050405020304" pitchFamily="18" charset="0"/>
                      </a:endParaRPr>
                    </a:p>
                  </a:txBody>
                  <a:tcPr/>
                </a:tc>
                <a:tc>
                  <a:txBody>
                    <a:bodyPr/>
                    <a:lstStyle/>
                    <a:p>
                      <a:r>
                        <a:rPr lang="en-US" altLang="zh-CN" sz="1600" dirty="0">
                          <a:solidFill>
                            <a:srgbClr val="0E0E0E"/>
                          </a:solidFill>
                          <a:effectLst/>
                          <a:latin typeface="Times New Roman" panose="02020603050405020304" pitchFamily="18" charset="0"/>
                          <a:cs typeface="Times New Roman" panose="02020603050405020304" pitchFamily="18" charset="0"/>
                        </a:rPr>
                        <a:t>10,876</a:t>
                      </a:r>
                      <a:endParaRPr lang="en-US" sz="1600" dirty="0">
                        <a:latin typeface="Times New Roman" panose="02020603050405020304" pitchFamily="18" charset="0"/>
                        <a:cs typeface="Times New Roman" panose="02020603050405020304" pitchFamily="18" charset="0"/>
                      </a:endParaRPr>
                    </a:p>
                  </a:txBody>
                  <a:tcPr/>
                </a:tc>
                <a:tc>
                  <a:txBody>
                    <a:bodyPr/>
                    <a:lstStyle/>
                    <a:p>
                      <a:r>
                        <a:rPr lang="en-US" sz="1600" dirty="0">
                          <a:latin typeface="Times New Roman" panose="02020603050405020304" pitchFamily="18" charset="0"/>
                          <a:cs typeface="Times New Roman" panose="02020603050405020304" pitchFamily="18" charset="0"/>
                        </a:rPr>
                        <a:t>36,692</a:t>
                      </a:r>
                      <a:endParaRPr lang="en-US" sz="1600" dirty="0">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rgbClr val="0E0E0E"/>
                          </a:solidFill>
                          <a:effectLst/>
                          <a:latin typeface="Times New Roman" panose="02020603050405020304" pitchFamily="18" charset="0"/>
                          <a:cs typeface="Times New Roman" panose="02020603050405020304" pitchFamily="18" charset="0"/>
                        </a:rPr>
                        <a:t>262,111</a:t>
                      </a:r>
                      <a:endParaRPr lang="en-US" sz="160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dirty="0">
                          <a:solidFill>
                            <a:srgbClr val="0E0E0E"/>
                          </a:solidFill>
                          <a:effectLst/>
                          <a:latin typeface="Times New Roman" panose="02020603050405020304" pitchFamily="18" charset="0"/>
                          <a:cs typeface="Times New Roman" panose="02020603050405020304" pitchFamily="18" charset="0"/>
                        </a:rPr>
                        <a:t>265,214</a:t>
                      </a:r>
                      <a:endParaRPr lang="en-US" altLang="zh-CN" sz="1600" dirty="0">
                        <a:solidFill>
                          <a:srgbClr val="0E0E0E"/>
                        </a:solidFill>
                        <a:effectLst/>
                        <a:latin typeface="Times New Roman" panose="02020603050405020304" pitchFamily="18" charset="0"/>
                        <a:cs typeface="Times New Roman" panose="02020603050405020304" pitchFamily="18" charset="0"/>
                      </a:endParaRPr>
                    </a:p>
                  </a:txBody>
                  <a:tcPr/>
                </a:tc>
              </a:tr>
              <a:tr h="370840">
                <a:tc>
                  <a:txBody>
                    <a:bodyPr/>
                    <a:lstStyle/>
                    <a:p>
                      <a:r>
                        <a:rPr lang="zh-CN" altLang="en-US" sz="1600" b="1" dirty="0">
                          <a:solidFill>
                            <a:srgbClr val="0E0E0E"/>
                          </a:solidFill>
                          <a:effectLst/>
                          <a:latin typeface="新宋体" panose="02010609030101010101" pitchFamily="49" charset="-122"/>
                          <a:ea typeface="新宋体" panose="02010609030101010101" pitchFamily="49" charset="-122"/>
                          <a:cs typeface="Times New Roman" panose="02020603050405020304" pitchFamily="18" charset="0"/>
                        </a:rPr>
                        <a:t>边数</a:t>
                      </a:r>
                      <a:endParaRPr lang="en-US" sz="1600" b="1" dirty="0">
                        <a:latin typeface="新宋体" panose="02010609030101010101" pitchFamily="49" charset="-122"/>
                        <a:ea typeface="新宋体" panose="02010609030101010101" pitchFamily="49" charset="-122"/>
                        <a:cs typeface="Times New Roman" panose="02020603050405020304" pitchFamily="18" charset="0"/>
                      </a:endParaRPr>
                    </a:p>
                  </a:txBody>
                  <a:tcPr/>
                </a:tc>
                <a:tc>
                  <a:txBody>
                    <a:bodyPr/>
                    <a:lstStyle/>
                    <a:p>
                      <a:r>
                        <a:rPr lang="en-US" altLang="zh-CN" sz="1600" dirty="0">
                          <a:solidFill>
                            <a:srgbClr val="0E0E0E"/>
                          </a:solidFill>
                          <a:effectLst/>
                          <a:latin typeface="Times New Roman" panose="02020603050405020304" pitchFamily="18" charset="0"/>
                          <a:cs typeface="Times New Roman" panose="02020603050405020304" pitchFamily="18" charset="0"/>
                        </a:rPr>
                        <a:t>39,994</a:t>
                      </a:r>
                      <a:endParaRPr lang="en-US" sz="160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dirty="0">
                          <a:solidFill>
                            <a:srgbClr val="0E0E0E"/>
                          </a:solidFill>
                          <a:effectLst/>
                          <a:latin typeface="Times New Roman" panose="02020603050405020304" pitchFamily="18" charset="0"/>
                          <a:cs typeface="Times New Roman" panose="02020603050405020304" pitchFamily="18" charset="0"/>
                        </a:rPr>
                        <a:t>367,662</a:t>
                      </a:r>
                      <a:endParaRPr lang="en-US" altLang="zh-CN" sz="1600" dirty="0">
                        <a:solidFill>
                          <a:srgbClr val="0E0E0E"/>
                        </a:solidFill>
                        <a:effectLst/>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dirty="0">
                          <a:solidFill>
                            <a:srgbClr val="0E0E0E"/>
                          </a:solidFill>
                          <a:effectLst/>
                          <a:latin typeface="Times New Roman" panose="02020603050405020304" pitchFamily="18" charset="0"/>
                          <a:cs typeface="Times New Roman" panose="02020603050405020304" pitchFamily="18" charset="0"/>
                        </a:rPr>
                        <a:t>899,792</a:t>
                      </a:r>
                      <a:endParaRPr lang="en-US" altLang="zh-CN" sz="1600" dirty="0">
                        <a:solidFill>
                          <a:srgbClr val="0E0E0E"/>
                        </a:solidFill>
                        <a:effectLst/>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dirty="0">
                          <a:solidFill>
                            <a:srgbClr val="0E0E0E"/>
                          </a:solidFill>
                          <a:effectLst/>
                          <a:latin typeface="Times New Roman" panose="02020603050405020304" pitchFamily="18" charset="0"/>
                          <a:cs typeface="Times New Roman" panose="02020603050405020304" pitchFamily="18" charset="0"/>
                        </a:rPr>
                        <a:t>420,045</a:t>
                      </a:r>
                      <a:endParaRPr lang="en-US" altLang="zh-CN" sz="1600" dirty="0">
                        <a:solidFill>
                          <a:srgbClr val="0E0E0E"/>
                        </a:solidFill>
                        <a:effectLst/>
                        <a:latin typeface="Times New Roman" panose="02020603050405020304" pitchFamily="18" charset="0"/>
                        <a:cs typeface="Times New Roman" panose="02020603050405020304" pitchFamily="18" charset="0"/>
                      </a:endParaRPr>
                    </a:p>
                  </a:txBody>
                  <a:tcPr/>
                </a:tc>
              </a:tr>
            </a:tbl>
          </a:graphicData>
        </a:graphic>
      </p:graphicFrame>
      <p:sp>
        <p:nvSpPr>
          <p:cNvPr id="5" name="TextBox 4"/>
          <p:cNvSpPr txBox="1"/>
          <p:nvPr/>
        </p:nvSpPr>
        <p:spPr>
          <a:xfrm>
            <a:off x="782846" y="1197447"/>
            <a:ext cx="1675346" cy="369332"/>
          </a:xfrm>
          <a:prstGeom prst="rect">
            <a:avLst/>
          </a:prstGeom>
          <a:noFill/>
        </p:spPr>
        <p:txBody>
          <a:bodyPr wrap="square" rtlCol="0">
            <a:spAutoFit/>
          </a:bodyPr>
          <a:lstStyle/>
          <a:p>
            <a:pPr marL="285750" indent="-285750">
              <a:buClr>
                <a:srgbClr val="104BA4"/>
              </a:buClr>
              <a:buFont typeface="Wingdings" panose="05000000000000000000" pitchFamily="2" charset="2"/>
              <a:buChar char="q"/>
            </a:pPr>
            <a:r>
              <a:rPr lang="zh-CN" altLang="en-US" dirty="0">
                <a:latin typeface="新宋体" panose="02010609030101010101" pitchFamily="49" charset="-122"/>
                <a:ea typeface="新宋体" panose="02010609030101010101" pitchFamily="49" charset="-122"/>
                <a:cs typeface="Menlo" panose="020B0609030804020204" pitchFamily="49" charset="0"/>
              </a:rPr>
              <a:t>有向图</a:t>
            </a:r>
            <a:endParaRPr lang="en-US" altLang="zh-CN" dirty="0">
              <a:latin typeface="新宋体" panose="02010609030101010101" pitchFamily="49" charset="-122"/>
              <a:ea typeface="新宋体" panose="02010609030101010101" pitchFamily="49" charset="-122"/>
            </a:endParaRPr>
          </a:p>
        </p:txBody>
      </p:sp>
      <p:graphicFrame>
        <p:nvGraphicFramePr>
          <p:cNvPr id="6" name="Table 5"/>
          <p:cNvGraphicFramePr>
            <a:graphicFrameLocks noGrp="1"/>
          </p:cNvGraphicFramePr>
          <p:nvPr/>
        </p:nvGraphicFramePr>
        <p:xfrm>
          <a:off x="965735" y="4009615"/>
          <a:ext cx="10980842" cy="2179320"/>
        </p:xfrm>
        <a:graphic>
          <a:graphicData uri="http://schemas.openxmlformats.org/drawingml/2006/table">
            <a:tbl>
              <a:tblPr firstRow="1" bandRow="1">
                <a:tableStyleId>{5C22544A-7EE6-4342-B048-85BDC9FD1C3A}</a:tableStyleId>
              </a:tblPr>
              <a:tblGrid>
                <a:gridCol w="1500732"/>
                <a:gridCol w="3233691"/>
                <a:gridCol w="3051958"/>
                <a:gridCol w="3194461"/>
              </a:tblGrid>
              <a:tr h="370840">
                <a:tc>
                  <a:txBody>
                    <a:bodyPr/>
                    <a:lstStyle/>
                    <a:p>
                      <a:endParaRPr lang="en-US" sz="1600" b="0" dirty="0">
                        <a:solidFill>
                          <a:schemeClr val="bg1"/>
                        </a:solidFill>
                        <a:latin typeface="新宋体" panose="02010609030101010101" pitchFamily="49" charset="-122"/>
                        <a:ea typeface="新宋体" panose="02010609030101010101" pitchFamily="49" charset="-122"/>
                        <a:cs typeface="Times New Roman" panose="02020603050405020304" pitchFamily="18" charset="0"/>
                      </a:endParaRPr>
                    </a:p>
                  </a:txBody>
                  <a:tcPr/>
                </a:tc>
                <a:tc>
                  <a:txBody>
                    <a:bodyPr/>
                    <a:lstStyle/>
                    <a:p>
                      <a:r>
                        <a:rPr lang="en-US" sz="1600" b="1" dirty="0">
                          <a:solidFill>
                            <a:schemeClr val="bg1"/>
                          </a:solidFill>
                          <a:effectLst/>
                          <a:latin typeface="Times New Roman" panose="02020603050405020304" pitchFamily="18" charset="0"/>
                          <a:cs typeface="Times New Roman" panose="02020603050405020304" pitchFamily="18" charset="0"/>
                        </a:rPr>
                        <a:t>soc-Epinions1</a:t>
                      </a:r>
                      <a:endParaRPr lang="en-US" sz="1600" dirty="0">
                        <a:solidFill>
                          <a:schemeClr val="bg1"/>
                        </a:solidFill>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600" b="1" dirty="0">
                          <a:solidFill>
                            <a:schemeClr val="bg1"/>
                          </a:solidFill>
                          <a:effectLst/>
                          <a:latin typeface="Times New Roman" panose="02020603050405020304" pitchFamily="18" charset="0"/>
                          <a:cs typeface="Times New Roman" panose="02020603050405020304" pitchFamily="18" charset="0"/>
                        </a:rPr>
                        <a:t>web-</a:t>
                      </a:r>
                      <a:r>
                        <a:rPr lang="en-US" sz="1600" b="1" dirty="0" err="1">
                          <a:solidFill>
                            <a:schemeClr val="bg1"/>
                          </a:solidFill>
                          <a:effectLst/>
                          <a:latin typeface="Times New Roman" panose="02020603050405020304" pitchFamily="18" charset="0"/>
                          <a:cs typeface="Times New Roman" panose="02020603050405020304" pitchFamily="18" charset="0"/>
                        </a:rPr>
                        <a:t>NotreDame</a:t>
                      </a:r>
                      <a:endParaRPr lang="en-US" sz="1600" dirty="0">
                        <a:solidFill>
                          <a:schemeClr val="bg1"/>
                        </a:solidFill>
                        <a:effectLst/>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600" dirty="0" err="1">
                          <a:solidFill>
                            <a:schemeClr val="bg1"/>
                          </a:solidFill>
                          <a:effectLst/>
                          <a:latin typeface="Times New Roman" panose="02020603050405020304" pitchFamily="18" charset="0"/>
                          <a:cs typeface="Times New Roman" panose="02020603050405020304" pitchFamily="18" charset="0"/>
                        </a:rPr>
                        <a:t>digg</a:t>
                      </a:r>
                      <a:r>
                        <a:rPr lang="en-US" sz="1600" dirty="0">
                          <a:solidFill>
                            <a:schemeClr val="bg1"/>
                          </a:solidFill>
                          <a:effectLst/>
                          <a:latin typeface="Times New Roman" panose="02020603050405020304" pitchFamily="18" charset="0"/>
                          <a:cs typeface="Times New Roman" panose="02020603050405020304" pitchFamily="18" charset="0"/>
                        </a:rPr>
                        <a:t>-friends</a:t>
                      </a:r>
                      <a:endParaRPr lang="en-US" sz="1600" dirty="0">
                        <a:solidFill>
                          <a:schemeClr val="bg1"/>
                        </a:solidFill>
                        <a:effectLst/>
                        <a:latin typeface="Times New Roman" panose="02020603050405020304" pitchFamily="18" charset="0"/>
                        <a:cs typeface="Times New Roman" panose="02020603050405020304" pitchFamily="18" charset="0"/>
                      </a:endParaRPr>
                    </a:p>
                  </a:txBody>
                  <a:tcPr/>
                </a:tc>
              </a:tr>
              <a:tr h="370840">
                <a:tc>
                  <a:txBody>
                    <a:bodyPr/>
                    <a:lstStyle/>
                    <a:p>
                      <a:r>
                        <a:rPr lang="en-US" sz="1600" b="1" dirty="0">
                          <a:latin typeface="新宋体" panose="02010609030101010101" pitchFamily="49" charset="-122"/>
                          <a:ea typeface="新宋体" panose="02010609030101010101" pitchFamily="49" charset="-122"/>
                          <a:cs typeface="Times New Roman" panose="02020603050405020304" pitchFamily="18" charset="0"/>
                        </a:rPr>
                        <a:t>数据集描述</a:t>
                      </a:r>
                      <a:endParaRPr lang="en-US" sz="1600" b="1" dirty="0">
                        <a:latin typeface="新宋体" panose="02010609030101010101" pitchFamily="49" charset="-122"/>
                        <a:ea typeface="新宋体" panose="02010609030101010101" pitchFamily="49" charset="-122"/>
                        <a:cs typeface="Times New Roman" panose="02020603050405020304" pitchFamily="18" charset="0"/>
                      </a:endParaRPr>
                    </a:p>
                  </a:txBody>
                  <a:tcPr/>
                </a:tc>
                <a:tc>
                  <a:txBody>
                    <a:bodyPr/>
                    <a:lstStyle/>
                    <a:p>
                      <a:r>
                        <a:rPr lang="zh-CN" altLang="en-US" sz="1600" dirty="0">
                          <a:latin typeface="新宋体" panose="02010609030101010101" pitchFamily="49" charset="-122"/>
                          <a:ea typeface="新宋体" panose="02010609030101010101" pitchFamily="49" charset="-122"/>
                          <a:cs typeface="Times New Roman" panose="02020603050405020304" pitchFamily="18" charset="0"/>
                        </a:rPr>
                        <a:t>来自 </a:t>
                      </a:r>
                      <a:r>
                        <a:rPr lang="en-US" sz="1600" dirty="0" err="1">
                          <a:latin typeface="Times New Roman" panose="02020603050405020304" pitchFamily="18" charset="0"/>
                          <a:ea typeface="新宋体" panose="02010609030101010101" pitchFamily="49" charset="-122"/>
                          <a:cs typeface="Times New Roman" panose="02020603050405020304" pitchFamily="18" charset="0"/>
                        </a:rPr>
                        <a:t>Epinions</a:t>
                      </a:r>
                      <a:r>
                        <a:rPr lang="en-US" sz="1600" dirty="0">
                          <a:latin typeface="新宋体" panose="02010609030101010101" pitchFamily="49" charset="-122"/>
                          <a:ea typeface="新宋体" panose="02010609030101010101" pitchFamily="49" charset="-122"/>
                          <a:cs typeface="Times New Roman" panose="02020603050405020304" pitchFamily="18" charset="0"/>
                        </a:rPr>
                        <a:t> </a:t>
                      </a:r>
                      <a:r>
                        <a:rPr lang="zh-CN" altLang="en-US" sz="1600" dirty="0">
                          <a:latin typeface="新宋体" panose="02010609030101010101" pitchFamily="49" charset="-122"/>
                          <a:ea typeface="新宋体" panose="02010609030101010101" pitchFamily="49" charset="-122"/>
                          <a:cs typeface="Times New Roman" panose="02020603050405020304" pitchFamily="18" charset="0"/>
                        </a:rPr>
                        <a:t>（一个消费者点评平台），用户可以对他人的评价信息进行信任标记，从而形成一个有向的“信任”社交网络。</a:t>
                      </a:r>
                      <a:endParaRPr lang="zh-CN" altLang="en-US" sz="1600" dirty="0">
                        <a:latin typeface="新宋体" panose="02010609030101010101" pitchFamily="49" charset="-122"/>
                        <a:ea typeface="新宋体" panose="02010609030101010101" pitchFamily="49" charset="-122"/>
                        <a:cs typeface="Times New Roman" panose="02020603050405020304" pitchFamily="18" charset="0"/>
                      </a:endParaRPr>
                    </a:p>
                  </a:txBody>
                  <a:tcPr/>
                </a:tc>
                <a:tc>
                  <a:txBody>
                    <a:bodyPr/>
                    <a:lstStyle/>
                    <a:p>
                      <a:r>
                        <a:rPr lang="zh-CN" altLang="en-US" sz="1600" dirty="0">
                          <a:latin typeface="新宋体" panose="02010609030101010101" pitchFamily="49" charset="-122"/>
                          <a:ea typeface="新宋体" panose="02010609030101010101" pitchFamily="49" charset="-122"/>
                          <a:cs typeface="Times New Roman" panose="02020603050405020304" pitchFamily="18" charset="0"/>
                        </a:rPr>
                        <a:t>来自 </a:t>
                      </a:r>
                      <a:r>
                        <a:rPr lang="en-US" sz="1600" dirty="0">
                          <a:latin typeface="Times New Roman" panose="02020603050405020304" pitchFamily="18" charset="0"/>
                          <a:ea typeface="新宋体" panose="02010609030101010101" pitchFamily="49" charset="-122"/>
                          <a:cs typeface="Times New Roman" panose="02020603050405020304" pitchFamily="18" charset="0"/>
                        </a:rPr>
                        <a:t>Notre Dame </a:t>
                      </a:r>
                      <a:r>
                        <a:rPr lang="zh-CN" altLang="en-US" sz="1600" dirty="0">
                          <a:latin typeface="新宋体" panose="02010609030101010101" pitchFamily="49" charset="-122"/>
                          <a:ea typeface="新宋体" panose="02010609030101010101" pitchFamily="49" charset="-122"/>
                          <a:cs typeface="Times New Roman" panose="02020603050405020304" pitchFamily="18" charset="0"/>
                        </a:rPr>
                        <a:t>大学域名下网页间的超链接网络。节点表示网页，边表示网页之间的超链接。</a:t>
                      </a:r>
                      <a:endParaRPr lang="zh-CN" altLang="en-US" sz="1600" dirty="0">
                        <a:latin typeface="新宋体" panose="02010609030101010101" pitchFamily="49" charset="-122"/>
                        <a:ea typeface="新宋体" panose="02010609030101010101" pitchFamily="49" charset="-122"/>
                        <a:cs typeface="Times New Roman" panose="02020603050405020304" pitchFamily="18" charset="0"/>
                      </a:endParaRPr>
                    </a:p>
                  </a:txBody>
                  <a:tcPr/>
                </a:tc>
                <a:tc>
                  <a:txBody>
                    <a:bodyPr/>
                    <a:lstStyle/>
                    <a:p>
                      <a:r>
                        <a:rPr lang="zh-CN" altLang="en-US" sz="1600" dirty="0">
                          <a:latin typeface="新宋体" panose="02010609030101010101" pitchFamily="49" charset="-122"/>
                          <a:ea typeface="新宋体" panose="02010609030101010101" pitchFamily="49" charset="-122"/>
                          <a:cs typeface="Times New Roman" panose="02020603050405020304" pitchFamily="18" charset="0"/>
                        </a:rPr>
                        <a:t>来自 </a:t>
                      </a:r>
                      <a:r>
                        <a:rPr lang="en-US" sz="1600" dirty="0">
                          <a:latin typeface="Times New Roman" panose="02020603050405020304" pitchFamily="18" charset="0"/>
                          <a:ea typeface="新宋体" panose="02010609030101010101" pitchFamily="49" charset="-122"/>
                          <a:cs typeface="Times New Roman" panose="02020603050405020304" pitchFamily="18" charset="0"/>
                        </a:rPr>
                        <a:t>Digg</a:t>
                      </a:r>
                      <a:r>
                        <a:rPr lang="en-US" sz="1600" dirty="0">
                          <a:latin typeface="新宋体" panose="02010609030101010101" pitchFamily="49" charset="-122"/>
                          <a:ea typeface="新宋体" panose="02010609030101010101" pitchFamily="49" charset="-122"/>
                          <a:cs typeface="Times New Roman" panose="02020603050405020304" pitchFamily="18" charset="0"/>
                        </a:rPr>
                        <a:t>（</a:t>
                      </a:r>
                      <a:r>
                        <a:rPr lang="zh-CN" altLang="en-US" sz="1600" dirty="0">
                          <a:latin typeface="新宋体" panose="02010609030101010101" pitchFamily="49" charset="-122"/>
                          <a:ea typeface="新宋体" panose="02010609030101010101" pitchFamily="49" charset="-122"/>
                          <a:cs typeface="Times New Roman" panose="02020603050405020304" pitchFamily="18" charset="0"/>
                        </a:rPr>
                        <a:t>一个新闻聚合与社交网站）的好友关系网络。节点表示用户，边表示用户间的“关注”或“好友”关系。</a:t>
                      </a:r>
                      <a:endParaRPr lang="en-US" sz="1600" dirty="0">
                        <a:latin typeface="新宋体" panose="02010609030101010101" pitchFamily="49" charset="-122"/>
                        <a:ea typeface="新宋体" panose="02010609030101010101" pitchFamily="49" charset="-122"/>
                        <a:cs typeface="Times New Roman" panose="02020603050405020304" pitchFamily="18" charset="0"/>
                      </a:endParaRPr>
                    </a:p>
                  </a:txBody>
                  <a:tcPr/>
                </a:tc>
              </a:tr>
              <a:tr h="370840">
                <a:tc>
                  <a:txBody>
                    <a:bodyPr/>
                    <a:lstStyle/>
                    <a:p>
                      <a:r>
                        <a:rPr lang="zh-CN" altLang="en-US" sz="1600" b="1" dirty="0">
                          <a:solidFill>
                            <a:srgbClr val="0E0E0E"/>
                          </a:solidFill>
                          <a:effectLst/>
                          <a:latin typeface="新宋体" panose="02010609030101010101" pitchFamily="49" charset="-122"/>
                          <a:ea typeface="新宋体" panose="02010609030101010101" pitchFamily="49" charset="-122"/>
                          <a:cs typeface="Times New Roman" panose="02020603050405020304" pitchFamily="18" charset="0"/>
                        </a:rPr>
                        <a:t>节点数</a:t>
                      </a:r>
                      <a:endParaRPr lang="en-US" sz="1600" b="1" dirty="0">
                        <a:latin typeface="新宋体" panose="02010609030101010101" pitchFamily="49" charset="-122"/>
                        <a:ea typeface="新宋体" panose="02010609030101010101" pitchFamily="49" charset="-122"/>
                        <a:cs typeface="Times New Roman" panose="02020603050405020304" pitchFamily="18" charset="0"/>
                      </a:endParaRPr>
                    </a:p>
                  </a:txBody>
                  <a:tcPr/>
                </a:tc>
                <a:tc>
                  <a:txBody>
                    <a:bodyPr/>
                    <a:lstStyle/>
                    <a:p>
                      <a:r>
                        <a:rPr lang="en-US" altLang="zh-CN" sz="1600" dirty="0">
                          <a:solidFill>
                            <a:srgbClr val="0E0E0E"/>
                          </a:solidFill>
                          <a:effectLst/>
                          <a:latin typeface="Times New Roman" panose="02020603050405020304" pitchFamily="18" charset="0"/>
                          <a:cs typeface="Times New Roman" panose="02020603050405020304" pitchFamily="18" charset="0"/>
                        </a:rPr>
                        <a:t>75,879</a:t>
                      </a:r>
                      <a:endParaRPr lang="en-US" sz="1600" dirty="0">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rgbClr val="0E0E0E"/>
                          </a:solidFill>
                          <a:effectLst/>
                          <a:latin typeface="Times New Roman" panose="02020603050405020304" pitchFamily="18" charset="0"/>
                          <a:cs typeface="Times New Roman" panose="02020603050405020304" pitchFamily="18" charset="0"/>
                        </a:rPr>
                        <a:t>325,729</a:t>
                      </a:r>
                      <a:endParaRPr lang="en-US" sz="1600" dirty="0">
                        <a:latin typeface="Times New Roman" panose="02020603050405020304" pitchFamily="18" charset="0"/>
                        <a:cs typeface="Times New Roman" panose="02020603050405020304" pitchFamily="18" charset="0"/>
                      </a:endParaRPr>
                    </a:p>
                  </a:txBody>
                  <a:tcPr/>
                </a:tc>
                <a:tc>
                  <a:txBody>
                    <a:bodyPr/>
                    <a:lstStyle/>
                    <a:p>
                      <a:r>
                        <a:rPr lang="en-US" sz="1600" dirty="0">
                          <a:latin typeface="Times New Roman" panose="02020603050405020304" pitchFamily="18" charset="0"/>
                          <a:cs typeface="Times New Roman" panose="02020603050405020304" pitchFamily="18" charset="0"/>
                        </a:rPr>
                        <a:t>770,799</a:t>
                      </a:r>
                      <a:endParaRPr lang="en-US" sz="1600" dirty="0">
                        <a:latin typeface="Times New Roman" panose="02020603050405020304" pitchFamily="18" charset="0"/>
                        <a:cs typeface="Times New Roman" panose="02020603050405020304" pitchFamily="18" charset="0"/>
                      </a:endParaRPr>
                    </a:p>
                  </a:txBody>
                  <a:tcPr/>
                </a:tc>
              </a:tr>
              <a:tr h="370840">
                <a:tc>
                  <a:txBody>
                    <a:bodyPr/>
                    <a:lstStyle/>
                    <a:p>
                      <a:r>
                        <a:rPr lang="zh-CN" altLang="en-US" sz="1600" b="1" dirty="0">
                          <a:solidFill>
                            <a:srgbClr val="0E0E0E"/>
                          </a:solidFill>
                          <a:effectLst/>
                          <a:latin typeface="新宋体" panose="02010609030101010101" pitchFamily="49" charset="-122"/>
                          <a:ea typeface="新宋体" panose="02010609030101010101" pitchFamily="49" charset="-122"/>
                          <a:cs typeface="Times New Roman" panose="02020603050405020304" pitchFamily="18" charset="0"/>
                        </a:rPr>
                        <a:t>边数</a:t>
                      </a:r>
                      <a:endParaRPr lang="en-US" sz="1600" b="1" dirty="0">
                        <a:latin typeface="新宋体" panose="02010609030101010101" pitchFamily="49" charset="-122"/>
                        <a:ea typeface="新宋体" panose="02010609030101010101" pitchFamily="49" charset="-122"/>
                        <a:cs typeface="Times New Roman" panose="02020603050405020304" pitchFamily="18" charset="0"/>
                      </a:endParaRPr>
                    </a:p>
                  </a:txBody>
                  <a:tcPr/>
                </a:tc>
                <a:tc>
                  <a:txBody>
                    <a:bodyPr/>
                    <a:lstStyle/>
                    <a:p>
                      <a:r>
                        <a:rPr lang="en-US" altLang="zh-CN" sz="1600" dirty="0">
                          <a:solidFill>
                            <a:srgbClr val="0E0E0E"/>
                          </a:solidFill>
                          <a:effectLst/>
                          <a:latin typeface="Times New Roman" panose="02020603050405020304" pitchFamily="18" charset="0"/>
                          <a:cs typeface="Times New Roman" panose="02020603050405020304" pitchFamily="18" charset="0"/>
                        </a:rPr>
                        <a:t>508,837</a:t>
                      </a:r>
                      <a:endParaRPr lang="en-US" sz="1600" dirty="0">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rgbClr val="0E0E0E"/>
                          </a:solidFill>
                          <a:effectLst/>
                          <a:latin typeface="Times New Roman" panose="02020603050405020304" pitchFamily="18" charset="0"/>
                          <a:cs typeface="Times New Roman" panose="02020603050405020304" pitchFamily="18" charset="0"/>
                        </a:rPr>
                        <a:t>1,497,134</a:t>
                      </a:r>
                      <a:endParaRPr lang="en-US" sz="1600" dirty="0">
                        <a:latin typeface="Times New Roman" panose="02020603050405020304" pitchFamily="18" charset="0"/>
                        <a:cs typeface="Times New Roman" panose="02020603050405020304" pitchFamily="18" charset="0"/>
                      </a:endParaRPr>
                    </a:p>
                  </a:txBody>
                  <a:tcPr/>
                </a:tc>
                <a:tc>
                  <a:txBody>
                    <a:bodyPr/>
                    <a:lstStyle/>
                    <a:p>
                      <a:r>
                        <a:rPr lang="en-US" sz="1600" dirty="0">
                          <a:latin typeface="Times New Roman" panose="02020603050405020304" pitchFamily="18" charset="0"/>
                          <a:cs typeface="Times New Roman" panose="02020603050405020304" pitchFamily="18" charset="0"/>
                        </a:rPr>
                        <a:t>5,900,011</a:t>
                      </a:r>
                      <a:endParaRPr lang="en-US" sz="1600" dirty="0">
                        <a:latin typeface="Times New Roman" panose="02020603050405020304" pitchFamily="18" charset="0"/>
                        <a:cs typeface="Times New Roman" panose="02020603050405020304" pitchFamily="18" charset="0"/>
                      </a:endParaRPr>
                    </a:p>
                  </a:txBody>
                  <a:tcPr/>
                </a:tc>
              </a:tr>
            </a:tbl>
          </a:graphicData>
        </a:graphic>
      </p:graphicFrame>
      <p:sp>
        <p:nvSpPr>
          <p:cNvPr id="2" name="文本框 14"/>
          <p:cNvSpPr txBox="1"/>
          <p:nvPr/>
        </p:nvSpPr>
        <p:spPr>
          <a:xfrm>
            <a:off x="1271142" y="300993"/>
            <a:ext cx="3633629"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200" b="0" i="0" u="none" strike="noStrike" kern="1200" cap="none" spc="0" normalizeH="0" baseline="0" noProof="0" dirty="0">
                <a:ln>
                  <a:noFill/>
                </a:ln>
                <a:solidFill>
                  <a:srgbClr val="104BA4"/>
                </a:solidFill>
                <a:effectLst/>
                <a:uLnTx/>
                <a:uFillTx/>
                <a:latin typeface="微软雅黑" panose="020B0503020204020204" pitchFamily="34" charset="-122"/>
                <a:ea typeface="微软雅黑" panose="020B0503020204020204" pitchFamily="34" charset="-122"/>
                <a:cs typeface="阿里巴巴普惠体" panose="00020600040101010101" pitchFamily="18" charset="-122"/>
              </a:rPr>
              <a:t>可行性分析</a:t>
            </a:r>
            <a:endParaRPr kumimoji="0" lang="zh-CN" altLang="en-US" sz="3200" b="0" i="0" u="none" strike="noStrike" kern="1200" cap="none" spc="0" normalizeH="0" baseline="0" noProof="0" dirty="0">
              <a:ln>
                <a:noFill/>
              </a:ln>
              <a:solidFill>
                <a:srgbClr val="104BA4"/>
              </a:solidFill>
              <a:effectLst/>
              <a:uLnTx/>
              <a:uFillTx/>
              <a:latin typeface="微软雅黑" panose="020B0503020204020204" pitchFamily="34" charset="-122"/>
              <a:ea typeface="微软雅黑" panose="020B0503020204020204" pitchFamily="34" charset="-122"/>
              <a:cs typeface="阿里巴巴普惠体" panose="00020600040101010101" pitchFamily="18" charset="-122"/>
            </a:endParaRPr>
          </a:p>
        </p:txBody>
      </p:sp>
      <p:sp>
        <p:nvSpPr>
          <p:cNvPr id="7" name="灯片编号占位符 1"/>
          <p:cNvSpPr>
            <a:spLocks noGrp="1"/>
          </p:cNvSpPr>
          <p:nvPr>
            <p:ph type="sldNum" sz="quarter" idx="12"/>
          </p:nvPr>
        </p:nvSpPr>
        <p:spPr>
          <a:xfrm>
            <a:off x="9012550" y="6312804"/>
            <a:ext cx="2743200" cy="365125"/>
          </a:xfrm>
        </p:spPr>
        <p:txBody>
          <a:bodyPr vert="horz" lIns="91440" tIns="45720" rIns="91440" bIns="45720" rtlCol="0" anchor="ctr">
            <a:normAutofit lnSpcReduction="10000"/>
          </a:bodyPr>
          <a:lstStyle/>
          <a:p>
            <a:pPr lvl="0" algn="r">
              <a:buClrTx/>
              <a:buSzTx/>
              <a:buFontTx/>
            </a:pPr>
            <a:fld id="{9A0DB2DC-4C9A-4742-B13C-FB6460FD3503}" type="slidenum">
              <a:rPr lang="zh-CN" altLang="en-US" sz="1800" smtClean="0">
                <a:solidFill>
                  <a:schemeClr val="accent1"/>
                </a:solidFill>
                <a:latin typeface="黑体" panose="02010609060101010101" charset="-122"/>
                <a:ea typeface="黑体" panose="02010609060101010101" charset="-122"/>
                <a:sym typeface="+mn-ea"/>
              </a:rPr>
            </a:fld>
            <a:endParaRPr lang="zh-CN" altLang="en-US" sz="1800" dirty="0">
              <a:solidFill>
                <a:schemeClr val="accent1"/>
              </a:solidFill>
              <a:latin typeface="黑体" panose="02010609060101010101" charset="-122"/>
              <a:ea typeface="黑体" panose="02010609060101010101" charset="-122"/>
              <a:sym typeface="+mn-ea"/>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1" y="0"/>
            <a:ext cx="4077324" cy="6887980"/>
          </a:xfrm>
          <a:prstGeom prst="rect">
            <a:avLst/>
          </a:prstGeom>
          <a:solidFill>
            <a:srgbClr val="104BA4"/>
          </a:solidFill>
          <a:ln>
            <a:noFill/>
          </a:ln>
          <a:effectLst>
            <a:outerShdw blurRad="3302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26" name="矩形 25"/>
          <p:cNvSpPr/>
          <p:nvPr/>
        </p:nvSpPr>
        <p:spPr>
          <a:xfrm>
            <a:off x="695325" y="2362201"/>
            <a:ext cx="10801350" cy="2133599"/>
          </a:xfrm>
          <a:prstGeom prst="rect">
            <a:avLst/>
          </a:prstGeom>
          <a:solidFill>
            <a:schemeClr val="bg1"/>
          </a:solidFill>
          <a:ln>
            <a:noFill/>
          </a:ln>
          <a:effectLst>
            <a:outerShdw blurRad="4572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22" name="文本框 21"/>
          <p:cNvSpPr txBox="1"/>
          <p:nvPr/>
        </p:nvSpPr>
        <p:spPr>
          <a:xfrm>
            <a:off x="470473" y="2105561"/>
            <a:ext cx="3606852" cy="264687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600" i="0" u="none" strike="noStrike" kern="1200" cap="none" spc="0" normalizeH="0" baseline="0" noProof="0" dirty="0">
                <a:ln>
                  <a:noFill/>
                </a:ln>
                <a:solidFill>
                  <a:schemeClr val="tx1">
                    <a:lumMod val="75000"/>
                    <a:lumOff val="25000"/>
                  </a:schemeClr>
                </a:solidFill>
                <a:effectLst/>
                <a:uLnTx/>
                <a:uFillTx/>
                <a:latin typeface="Eras Demi ITC" panose="020B0805030504020804" pitchFamily="34" charset="0"/>
                <a:ea typeface="微软雅黑" panose="020B0503020204020204" pitchFamily="34" charset="-122"/>
                <a:cs typeface="Aharoni" panose="02010803020104030203" pitchFamily="2" charset="-79"/>
              </a:rPr>
              <a:t>01</a:t>
            </a:r>
            <a:endParaRPr kumimoji="0" lang="zh-CN" altLang="en-US" sz="16600" i="0" u="none" strike="noStrike" kern="1200" cap="none" spc="0" normalizeH="0" baseline="0" noProof="0" dirty="0">
              <a:ln>
                <a:noFill/>
              </a:ln>
              <a:solidFill>
                <a:schemeClr val="tx1">
                  <a:lumMod val="75000"/>
                  <a:lumOff val="25000"/>
                </a:schemeClr>
              </a:solidFill>
              <a:effectLst/>
              <a:uLnTx/>
              <a:uFillTx/>
              <a:latin typeface="Eras Demi ITC" panose="020B0805030504020804" pitchFamily="34" charset="0"/>
              <a:ea typeface="微软雅黑" panose="020B0503020204020204" pitchFamily="34" charset="-122"/>
              <a:cs typeface="Aharoni" panose="02010803020104030203" pitchFamily="2" charset="-79"/>
            </a:endParaRPr>
          </a:p>
        </p:txBody>
      </p:sp>
      <p:sp>
        <p:nvSpPr>
          <p:cNvPr id="14" name="文本框 13"/>
          <p:cNvSpPr txBox="1"/>
          <p:nvPr/>
        </p:nvSpPr>
        <p:spPr>
          <a:xfrm>
            <a:off x="4547797" y="3013501"/>
            <a:ext cx="4771937"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4800" dirty="0">
                <a:solidFill>
                  <a:schemeClr val="tx1">
                    <a:lumMod val="75000"/>
                    <a:lumOff val="25000"/>
                  </a:schemeClr>
                </a:solidFill>
                <a:latin typeface="微软雅黑" panose="020B0503020204020204" pitchFamily="34" charset="-122"/>
                <a:ea typeface="微软雅黑" panose="020B0503020204020204" pitchFamily="34" charset="-122"/>
                <a:cs typeface="阿里巴巴普惠体 B" panose="00020600040101010101" pitchFamily="18" charset="-122"/>
              </a:rPr>
              <a:t>背景与需求分析</a:t>
            </a:r>
            <a:endParaRPr kumimoji="0" lang="zh-CN" altLang="en-US" sz="4800"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阿里巴巴普惠体 B" panose="00020600040101010101" pitchFamily="18" charset="-122"/>
            </a:endParaRPr>
          </a:p>
        </p:txBody>
      </p:sp>
      <p:sp>
        <p:nvSpPr>
          <p:cNvPr id="9" name="矩形 8"/>
          <p:cNvSpPr/>
          <p:nvPr/>
        </p:nvSpPr>
        <p:spPr>
          <a:xfrm>
            <a:off x="11967146" y="1212390"/>
            <a:ext cx="224853" cy="1801112"/>
          </a:xfrm>
          <a:prstGeom prst="rect">
            <a:avLst/>
          </a:prstGeom>
          <a:solidFill>
            <a:srgbClr val="104BA4">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marL="0" marR="0" lvl="0" indent="0" algn="dist" defTabSz="914400" rtl="0" eaLnBrk="1" fontAlgn="auto" latinLnBrk="0" hangingPunct="1">
              <a:lnSpc>
                <a:spcPct val="100000"/>
              </a:lnSpc>
              <a:spcBef>
                <a:spcPts val="0"/>
              </a:spcBef>
              <a:spcAft>
                <a:spcPts val="0"/>
              </a:spcAft>
              <a:buClrTx/>
              <a:buSzTx/>
              <a:buFontTx/>
              <a:buNone/>
              <a:defRPr/>
            </a:pPr>
            <a:r>
              <a:rPr lang="en-US" altLang="zh-CN" sz="1200" dirty="0">
                <a:solidFill>
                  <a:prstClr val="white"/>
                </a:solidFill>
                <a:latin typeface="等线" panose="02010600030101010101" charset="-122"/>
                <a:ea typeface="等线" panose="02010600030101010101" charset="-122"/>
              </a:rPr>
              <a:t>FUDAN UNIVERSITY</a:t>
            </a:r>
            <a:endParaRPr kumimoji="0" lang="zh-CN" altLang="en-US" sz="12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grpSp>
        <p:nvGrpSpPr>
          <p:cNvPr id="7" name="组合 6"/>
          <p:cNvGrpSpPr/>
          <p:nvPr/>
        </p:nvGrpSpPr>
        <p:grpSpPr>
          <a:xfrm>
            <a:off x="1687343" y="-195"/>
            <a:ext cx="7161920" cy="7161920"/>
            <a:chOff x="-185896" y="-151960"/>
            <a:chExt cx="7161920" cy="7161920"/>
          </a:xfrm>
        </p:grpSpPr>
        <p:pic>
          <p:nvPicPr>
            <p:cNvPr id="8" name="图片 7"/>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85896" y="-151960"/>
              <a:ext cx="7161920" cy="7161920"/>
            </a:xfrm>
            <a:prstGeom prst="rect">
              <a:avLst/>
            </a:prstGeom>
          </p:spPr>
        </p:pic>
        <p:pic>
          <p:nvPicPr>
            <p:cNvPr id="11" name="图片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5896" y="-151960"/>
              <a:ext cx="7161920" cy="7161920"/>
            </a:xfrm>
            <a:prstGeom prst="rect">
              <a:avLst/>
            </a:prstGeom>
          </p:spPr>
        </p:pic>
      </p:grpSp>
      <p:grpSp>
        <p:nvGrpSpPr>
          <p:cNvPr id="13" name="组合 12"/>
          <p:cNvGrpSpPr/>
          <p:nvPr/>
        </p:nvGrpSpPr>
        <p:grpSpPr>
          <a:xfrm>
            <a:off x="9633665" y="256780"/>
            <a:ext cx="1964493" cy="708062"/>
            <a:chOff x="4246274" y="-10895"/>
            <a:chExt cx="3940182" cy="1420161"/>
          </a:xfrm>
        </p:grpSpPr>
        <p:grpSp>
          <p:nvGrpSpPr>
            <p:cNvPr id="15" name="组合 14"/>
            <p:cNvGrpSpPr/>
            <p:nvPr/>
          </p:nvGrpSpPr>
          <p:grpSpPr>
            <a:xfrm>
              <a:off x="4246274" y="-10895"/>
              <a:ext cx="3940181" cy="1400681"/>
              <a:chOff x="6547903" y="954561"/>
              <a:chExt cx="5069293" cy="1802069"/>
            </a:xfrm>
          </p:grpSpPr>
          <p:pic>
            <p:nvPicPr>
              <p:cNvPr id="17" name="图片 1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6547903" y="985519"/>
                <a:ext cx="1771106" cy="1771111"/>
              </a:xfrm>
              <a:prstGeom prst="rect">
                <a:avLst/>
              </a:prstGeom>
            </p:spPr>
          </p:pic>
          <p:pic>
            <p:nvPicPr>
              <p:cNvPr id="18" name="图片 1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a:xfrm>
                <a:off x="8270228" y="954561"/>
                <a:ext cx="3346968" cy="1271930"/>
              </a:xfrm>
              <a:prstGeom prst="rect">
                <a:avLst/>
              </a:prstGeom>
            </p:spPr>
          </p:pic>
        </p:grpSp>
        <p:sp>
          <p:nvSpPr>
            <p:cNvPr id="16" name="矩形 15"/>
            <p:cNvSpPr/>
            <p:nvPr/>
          </p:nvSpPr>
          <p:spPr>
            <a:xfrm>
              <a:off x="5622894" y="915420"/>
              <a:ext cx="2563562" cy="493846"/>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FUDAN UNIVERSITY</a:t>
              </a:r>
              <a:endPar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gr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334963" y="1"/>
            <a:ext cx="895768" cy="1132114"/>
          </a:xfrm>
          <a:prstGeom prst="rect">
            <a:avLst/>
          </a:prstGeom>
          <a:solidFill>
            <a:srgbClr val="104BA4"/>
          </a:solidFill>
          <a:ln>
            <a:noFill/>
          </a:ln>
          <a:effectLst>
            <a:outerShdw blurRad="3302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4" name="文本框 13"/>
          <p:cNvSpPr txBox="1"/>
          <p:nvPr/>
        </p:nvSpPr>
        <p:spPr>
          <a:xfrm>
            <a:off x="294551" y="284064"/>
            <a:ext cx="976591" cy="6451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04</a:t>
            </a:r>
            <a:endParaRPr kumimoji="0" lang="zh-CN" altLang="en-US"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5" name="文本框 14"/>
          <p:cNvSpPr txBox="1"/>
          <p:nvPr/>
        </p:nvSpPr>
        <p:spPr>
          <a:xfrm>
            <a:off x="1400267" y="314861"/>
            <a:ext cx="3633629"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3200" dirty="0">
                <a:solidFill>
                  <a:srgbClr val="104BA4"/>
                </a:solidFill>
                <a:latin typeface="微软雅黑" panose="020B0503020204020204" pitchFamily="34" charset="-122"/>
                <a:ea typeface="微软雅黑" panose="020B0503020204020204" pitchFamily="34" charset="-122"/>
                <a:cs typeface="阿里巴巴普惠体" panose="00020600040101010101" pitchFamily="18" charset="-122"/>
              </a:rPr>
              <a:t>初步实现</a:t>
            </a:r>
            <a:endParaRPr kumimoji="0" lang="zh-CN" altLang="en-US" sz="3200" b="0" i="0" u="none" strike="noStrike" kern="1200" cap="none" spc="0" normalizeH="0" baseline="0" noProof="0" dirty="0">
              <a:ln>
                <a:noFill/>
              </a:ln>
              <a:solidFill>
                <a:srgbClr val="104BA4"/>
              </a:solidFill>
              <a:effectLst/>
              <a:uLnTx/>
              <a:uFillTx/>
              <a:latin typeface="微软雅黑" panose="020B0503020204020204" pitchFamily="34" charset="-122"/>
              <a:ea typeface="微软雅黑" panose="020B0503020204020204" pitchFamily="34" charset="-122"/>
              <a:cs typeface="阿里巴巴普惠体" panose="00020600040101010101" pitchFamily="18" charset="-122"/>
            </a:endParaRPr>
          </a:p>
        </p:txBody>
      </p:sp>
      <p:grpSp>
        <p:nvGrpSpPr>
          <p:cNvPr id="18" name="组合 17"/>
          <p:cNvGrpSpPr/>
          <p:nvPr/>
        </p:nvGrpSpPr>
        <p:grpSpPr>
          <a:xfrm>
            <a:off x="9796257" y="238208"/>
            <a:ext cx="1964493" cy="708062"/>
            <a:chOff x="4246274" y="-10895"/>
            <a:chExt cx="3940182" cy="1420161"/>
          </a:xfrm>
        </p:grpSpPr>
        <p:grpSp>
          <p:nvGrpSpPr>
            <p:cNvPr id="19" name="组合 18"/>
            <p:cNvGrpSpPr/>
            <p:nvPr/>
          </p:nvGrpSpPr>
          <p:grpSpPr>
            <a:xfrm>
              <a:off x="4246274" y="-10895"/>
              <a:ext cx="3940181" cy="1400681"/>
              <a:chOff x="6547903" y="954561"/>
              <a:chExt cx="5069293" cy="1802069"/>
            </a:xfrm>
          </p:grpSpPr>
          <p:pic>
            <p:nvPicPr>
              <p:cNvPr id="21" name="图片 20"/>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6547903" y="985519"/>
                <a:ext cx="1771106" cy="1771111"/>
              </a:xfrm>
              <a:prstGeom prst="rect">
                <a:avLst/>
              </a:prstGeom>
            </p:spPr>
          </p:pic>
          <p:pic>
            <p:nvPicPr>
              <p:cNvPr id="22" name="图片 2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8270228" y="954561"/>
                <a:ext cx="3346968" cy="1271930"/>
              </a:xfrm>
              <a:prstGeom prst="rect">
                <a:avLst/>
              </a:prstGeom>
            </p:spPr>
          </p:pic>
        </p:grpSp>
        <p:sp>
          <p:nvSpPr>
            <p:cNvPr id="20" name="矩形 19"/>
            <p:cNvSpPr/>
            <p:nvPr/>
          </p:nvSpPr>
          <p:spPr>
            <a:xfrm>
              <a:off x="5622894" y="915420"/>
              <a:ext cx="2563562" cy="493846"/>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FUDAN UNIVERSITY</a:t>
              </a:r>
              <a:endPar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grpSp>
      <p:sp>
        <p:nvSpPr>
          <p:cNvPr id="3" name="TextBox 2"/>
          <p:cNvSpPr txBox="1"/>
          <p:nvPr/>
        </p:nvSpPr>
        <p:spPr>
          <a:xfrm>
            <a:off x="782846" y="1283020"/>
            <a:ext cx="10348450" cy="368300"/>
          </a:xfrm>
          <a:prstGeom prst="rect">
            <a:avLst/>
          </a:prstGeom>
          <a:noFill/>
        </p:spPr>
        <p:txBody>
          <a:bodyPr wrap="square" rtlCol="0">
            <a:spAutoFit/>
          </a:bodyPr>
          <a:lstStyle/>
          <a:p>
            <a:r>
              <a:rPr lang="zh-CN" altLang="en-US" dirty="0">
                <a:latin typeface="Times New Roman" panose="02020603050405020304" pitchFamily="18" charset="0"/>
                <a:ea typeface="新宋体" panose="02010609030101010101" pitchFamily="49" charset="-122"/>
                <a:cs typeface="Times New Roman" panose="02020603050405020304" pitchFamily="18" charset="0"/>
              </a:rPr>
              <a:t>约束</a:t>
            </a:r>
            <a:r>
              <a:rPr lang="en-US" altLang="zh-CN" dirty="0">
                <a:latin typeface="Times New Roman" panose="02020603050405020304" pitchFamily="18" charset="0"/>
                <a:ea typeface="新宋体" panose="02010609030101010101" pitchFamily="49" charset="-122"/>
                <a:cs typeface="Times New Roman" panose="02020603050405020304" pitchFamily="18" charset="0"/>
              </a:rPr>
              <a:t>(constraint)</a:t>
            </a:r>
            <a:r>
              <a:rPr lang="zh-CN" altLang="en-US" dirty="0">
                <a:latin typeface="新宋体" panose="02010609030101010101" pitchFamily="49" charset="-122"/>
                <a:ea typeface="新宋体" panose="02010609030101010101" pitchFamily="49" charset="-122"/>
                <a:cs typeface="Menlo" panose="020B0609030804020204" pitchFamily="49" charset="0"/>
              </a:rPr>
              <a:t>初步实现在部分数据集上的测试结果，可以看出</a:t>
            </a:r>
            <a:r>
              <a:rPr lang="en-US" altLang="zh-CN" dirty="0" err="1">
                <a:latin typeface="Times New Roman" panose="02020603050405020304" pitchFamily="18" charset="0"/>
                <a:ea typeface="新宋体" panose="02010609030101010101" pitchFamily="49" charset="-122"/>
                <a:cs typeface="Times New Roman" panose="02020603050405020304" pitchFamily="18" charset="0"/>
              </a:rPr>
              <a:t>cuda</a:t>
            </a:r>
            <a:r>
              <a:rPr lang="zh-CN" altLang="en-US" dirty="0">
                <a:latin typeface="新宋体" panose="02010609030101010101" pitchFamily="49" charset="-122"/>
                <a:ea typeface="新宋体" panose="02010609030101010101" pitchFamily="49" charset="-122"/>
                <a:cs typeface="Menlo" panose="020B0609030804020204" pitchFamily="49" charset="0"/>
              </a:rPr>
              <a:t>会带来明显的加速效果。</a:t>
            </a:r>
            <a:endParaRPr lang="en-US" altLang="zh-CN" dirty="0">
              <a:latin typeface="新宋体" panose="02010609030101010101" pitchFamily="49" charset="-122"/>
              <a:ea typeface="新宋体" panose="02010609030101010101" pitchFamily="49" charset="-122"/>
            </a:endParaRPr>
          </a:p>
        </p:txBody>
      </p:sp>
      <p:pic>
        <p:nvPicPr>
          <p:cNvPr id="4" name="Picture 3"/>
          <p:cNvPicPr>
            <a:picLocks noChangeAspect="1"/>
          </p:cNvPicPr>
          <p:nvPr/>
        </p:nvPicPr>
        <p:blipFill>
          <a:blip r:embed="rId3"/>
          <a:stretch>
            <a:fillRect/>
          </a:stretch>
        </p:blipFill>
        <p:spPr>
          <a:xfrm>
            <a:off x="1709928" y="2036946"/>
            <a:ext cx="8753778" cy="4295971"/>
          </a:xfrm>
          <a:prstGeom prst="rect">
            <a:avLst/>
          </a:prstGeom>
        </p:spPr>
      </p:pic>
      <p:sp>
        <p:nvSpPr>
          <p:cNvPr id="5" name="灯片编号占位符 1"/>
          <p:cNvSpPr>
            <a:spLocks noGrp="1"/>
          </p:cNvSpPr>
          <p:nvPr>
            <p:ph type="sldNum" sz="quarter" idx="12"/>
          </p:nvPr>
        </p:nvSpPr>
        <p:spPr>
          <a:xfrm>
            <a:off x="9012550" y="6312804"/>
            <a:ext cx="2743200" cy="365125"/>
          </a:xfrm>
        </p:spPr>
        <p:txBody>
          <a:bodyPr vert="horz" lIns="91440" tIns="45720" rIns="91440" bIns="45720" rtlCol="0" anchor="ctr">
            <a:normAutofit lnSpcReduction="10000"/>
          </a:bodyPr>
          <a:lstStyle/>
          <a:p>
            <a:pPr lvl="0" algn="r">
              <a:buClrTx/>
              <a:buSzTx/>
              <a:buFontTx/>
            </a:pPr>
            <a:fld id="{9A0DB2DC-4C9A-4742-B13C-FB6460FD3503}" type="slidenum">
              <a:rPr lang="zh-CN" altLang="en-US" sz="1800" smtClean="0">
                <a:solidFill>
                  <a:schemeClr val="accent1"/>
                </a:solidFill>
                <a:latin typeface="黑体" panose="02010609060101010101" charset="-122"/>
                <a:ea typeface="黑体" panose="02010609060101010101" charset="-122"/>
                <a:sym typeface="+mn-ea"/>
              </a:rPr>
            </a:fld>
            <a:endParaRPr lang="zh-CN" altLang="en-US" sz="1800" dirty="0">
              <a:solidFill>
                <a:schemeClr val="accent1"/>
              </a:solidFill>
              <a:latin typeface="黑体" panose="02010609060101010101" charset="-122"/>
              <a:ea typeface="黑体" panose="02010609060101010101" charset="-122"/>
              <a:sym typeface="+mn-ea"/>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334963" y="1"/>
            <a:ext cx="895768" cy="1132114"/>
          </a:xfrm>
          <a:prstGeom prst="rect">
            <a:avLst/>
          </a:prstGeom>
          <a:solidFill>
            <a:srgbClr val="104BA4"/>
          </a:solidFill>
          <a:ln>
            <a:noFill/>
          </a:ln>
          <a:effectLst>
            <a:outerShdw blurRad="3302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4" name="文本框 13"/>
          <p:cNvSpPr txBox="1"/>
          <p:nvPr/>
        </p:nvSpPr>
        <p:spPr>
          <a:xfrm>
            <a:off x="294551" y="284064"/>
            <a:ext cx="976591" cy="6451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04</a:t>
            </a:r>
            <a:endParaRPr kumimoji="0" lang="zh-CN" altLang="en-US"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5" name="文本框 14"/>
          <p:cNvSpPr txBox="1"/>
          <p:nvPr/>
        </p:nvSpPr>
        <p:spPr>
          <a:xfrm>
            <a:off x="1400267" y="314861"/>
            <a:ext cx="3633629"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3200" dirty="0">
                <a:solidFill>
                  <a:srgbClr val="104BA4"/>
                </a:solidFill>
                <a:latin typeface="微软雅黑" panose="020B0503020204020204" pitchFamily="34" charset="-122"/>
                <a:ea typeface="微软雅黑" panose="020B0503020204020204" pitchFamily="34" charset="-122"/>
                <a:cs typeface="阿里巴巴普惠体" panose="00020600040101010101" pitchFamily="18" charset="-122"/>
              </a:rPr>
              <a:t>初步实现</a:t>
            </a:r>
            <a:endParaRPr kumimoji="0" lang="zh-CN" altLang="en-US" sz="3200" b="0" i="0" u="none" strike="noStrike" kern="1200" cap="none" spc="0" normalizeH="0" baseline="0" noProof="0" dirty="0">
              <a:ln>
                <a:noFill/>
              </a:ln>
              <a:solidFill>
                <a:srgbClr val="104BA4"/>
              </a:solidFill>
              <a:effectLst/>
              <a:uLnTx/>
              <a:uFillTx/>
              <a:latin typeface="微软雅黑" panose="020B0503020204020204" pitchFamily="34" charset="-122"/>
              <a:ea typeface="微软雅黑" panose="020B0503020204020204" pitchFamily="34" charset="-122"/>
              <a:cs typeface="阿里巴巴普惠体" panose="00020600040101010101" pitchFamily="18" charset="-122"/>
            </a:endParaRPr>
          </a:p>
        </p:txBody>
      </p:sp>
      <p:grpSp>
        <p:nvGrpSpPr>
          <p:cNvPr id="18" name="组合 17"/>
          <p:cNvGrpSpPr/>
          <p:nvPr/>
        </p:nvGrpSpPr>
        <p:grpSpPr>
          <a:xfrm>
            <a:off x="9796257" y="238208"/>
            <a:ext cx="1964493" cy="708062"/>
            <a:chOff x="4246274" y="-10895"/>
            <a:chExt cx="3940182" cy="1420161"/>
          </a:xfrm>
        </p:grpSpPr>
        <p:grpSp>
          <p:nvGrpSpPr>
            <p:cNvPr id="19" name="组合 18"/>
            <p:cNvGrpSpPr/>
            <p:nvPr/>
          </p:nvGrpSpPr>
          <p:grpSpPr>
            <a:xfrm>
              <a:off x="4246274" y="-10895"/>
              <a:ext cx="3940181" cy="1400681"/>
              <a:chOff x="6547903" y="954561"/>
              <a:chExt cx="5069293" cy="1802069"/>
            </a:xfrm>
          </p:grpSpPr>
          <p:pic>
            <p:nvPicPr>
              <p:cNvPr id="21" name="图片 20"/>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6547903" y="985519"/>
                <a:ext cx="1771106" cy="1771111"/>
              </a:xfrm>
              <a:prstGeom prst="rect">
                <a:avLst/>
              </a:prstGeom>
            </p:spPr>
          </p:pic>
          <p:pic>
            <p:nvPicPr>
              <p:cNvPr id="22" name="图片 2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8270228" y="954561"/>
                <a:ext cx="3346968" cy="1271930"/>
              </a:xfrm>
              <a:prstGeom prst="rect">
                <a:avLst/>
              </a:prstGeom>
            </p:spPr>
          </p:pic>
        </p:grpSp>
        <p:sp>
          <p:nvSpPr>
            <p:cNvPr id="20" name="矩形 19"/>
            <p:cNvSpPr/>
            <p:nvPr/>
          </p:nvSpPr>
          <p:spPr>
            <a:xfrm>
              <a:off x="5622894" y="915420"/>
              <a:ext cx="2563562" cy="493846"/>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FUDAN UNIVERSITY</a:t>
              </a:r>
              <a:endPar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grpSp>
      <p:sp>
        <p:nvSpPr>
          <p:cNvPr id="3" name="TextBox 2"/>
          <p:cNvSpPr txBox="1"/>
          <p:nvPr/>
        </p:nvSpPr>
        <p:spPr>
          <a:xfrm>
            <a:off x="782846" y="1283020"/>
            <a:ext cx="10348450" cy="368300"/>
          </a:xfrm>
          <a:prstGeom prst="rect">
            <a:avLst/>
          </a:prstGeom>
          <a:noFill/>
        </p:spPr>
        <p:txBody>
          <a:bodyPr wrap="square" rtlCol="0">
            <a:spAutoFit/>
          </a:bodyPr>
          <a:lstStyle/>
          <a:p>
            <a:r>
              <a:rPr lang="zh-CN" altLang="en-US" dirty="0">
                <a:latin typeface="新宋体" panose="02010609030101010101" pitchFamily="49" charset="-122"/>
                <a:ea typeface="新宋体" panose="02010609030101010101" pitchFamily="49" charset="-122"/>
                <a:cs typeface="Menlo" panose="020B0609030804020204" pitchFamily="49" charset="0"/>
              </a:rPr>
              <a:t>最小生成树</a:t>
            </a:r>
            <a:r>
              <a:rPr lang="en-US" altLang="zh-CN" dirty="0">
                <a:latin typeface="Times New Roman" panose="02020603050405020304" pitchFamily="18" charset="0"/>
                <a:ea typeface="新宋体" panose="02010609030101010101" pitchFamily="49" charset="-122"/>
                <a:cs typeface="Times New Roman" panose="02020603050405020304" pitchFamily="18" charset="0"/>
              </a:rPr>
              <a:t>(</a:t>
            </a:r>
            <a:r>
              <a:rPr lang="en-US" altLang="zh-CN" dirty="0" err="1">
                <a:latin typeface="Times New Roman" panose="02020603050405020304" pitchFamily="18" charset="0"/>
                <a:ea typeface="新宋体" panose="02010609030101010101" pitchFamily="49" charset="-122"/>
                <a:cs typeface="Times New Roman" panose="02020603050405020304" pitchFamily="18" charset="0"/>
              </a:rPr>
              <a:t>mst</a:t>
            </a:r>
            <a:r>
              <a:rPr lang="en-US" altLang="zh-CN" dirty="0">
                <a:latin typeface="Times New Roman" panose="02020603050405020304" pitchFamily="18" charset="0"/>
                <a:ea typeface="新宋体" panose="02010609030101010101" pitchFamily="49" charset="-122"/>
                <a:cs typeface="Times New Roman" panose="02020603050405020304" pitchFamily="18" charset="0"/>
              </a:rPr>
              <a:t>)</a:t>
            </a:r>
            <a:r>
              <a:rPr lang="zh-CN" altLang="en-US" dirty="0">
                <a:latin typeface="新宋体" panose="02010609030101010101" pitchFamily="49" charset="-122"/>
                <a:ea typeface="新宋体" panose="02010609030101010101" pitchFamily="49" charset="-122"/>
                <a:cs typeface="Menlo" panose="020B0609030804020204" pitchFamily="49" charset="0"/>
              </a:rPr>
              <a:t>初步实现在部分数据集上的测试结果，可以看出</a:t>
            </a:r>
            <a:r>
              <a:rPr lang="en-US" altLang="zh-CN" dirty="0" err="1">
                <a:latin typeface="Times New Roman" panose="02020603050405020304" pitchFamily="18" charset="0"/>
                <a:ea typeface="新宋体" panose="02010609030101010101" pitchFamily="49" charset="-122"/>
                <a:cs typeface="Times New Roman" panose="02020603050405020304" pitchFamily="18" charset="0"/>
              </a:rPr>
              <a:t>cuda</a:t>
            </a:r>
            <a:r>
              <a:rPr lang="zh-CN" altLang="en-US" dirty="0">
                <a:latin typeface="新宋体" panose="02010609030101010101" pitchFamily="49" charset="-122"/>
                <a:ea typeface="新宋体" panose="02010609030101010101" pitchFamily="49" charset="-122"/>
                <a:cs typeface="Menlo" panose="020B0609030804020204" pitchFamily="49" charset="0"/>
              </a:rPr>
              <a:t>会带来明显的加速效果。</a:t>
            </a:r>
            <a:endParaRPr lang="en-US" altLang="zh-CN" dirty="0">
              <a:latin typeface="新宋体" panose="02010609030101010101" pitchFamily="49" charset="-122"/>
              <a:ea typeface="新宋体" panose="02010609030101010101" pitchFamily="49" charset="-122"/>
            </a:endParaRPr>
          </a:p>
        </p:txBody>
      </p:sp>
      <p:pic>
        <p:nvPicPr>
          <p:cNvPr id="5" name="图片 4" descr="res"/>
          <p:cNvPicPr>
            <a:picLocks noChangeAspect="1"/>
          </p:cNvPicPr>
          <p:nvPr/>
        </p:nvPicPr>
        <p:blipFill>
          <a:blip r:embed="rId3"/>
          <a:stretch>
            <a:fillRect/>
          </a:stretch>
        </p:blipFill>
        <p:spPr>
          <a:xfrm>
            <a:off x="1304743" y="1955150"/>
            <a:ext cx="9304655" cy="4652645"/>
          </a:xfrm>
          <a:prstGeom prst="rect">
            <a:avLst/>
          </a:prstGeom>
        </p:spPr>
      </p:pic>
      <p:sp>
        <p:nvSpPr>
          <p:cNvPr id="4" name="灯片编号占位符 1"/>
          <p:cNvSpPr>
            <a:spLocks noGrp="1"/>
          </p:cNvSpPr>
          <p:nvPr>
            <p:ph type="sldNum" sz="quarter" idx="12"/>
          </p:nvPr>
        </p:nvSpPr>
        <p:spPr>
          <a:xfrm>
            <a:off x="9012550" y="6312804"/>
            <a:ext cx="2743200" cy="365125"/>
          </a:xfrm>
        </p:spPr>
        <p:txBody>
          <a:bodyPr vert="horz" lIns="91440" tIns="45720" rIns="91440" bIns="45720" rtlCol="0" anchor="ctr">
            <a:normAutofit lnSpcReduction="10000"/>
          </a:bodyPr>
          <a:lstStyle/>
          <a:p>
            <a:pPr lvl="0" algn="r">
              <a:buClrTx/>
              <a:buSzTx/>
              <a:buFontTx/>
            </a:pPr>
            <a:fld id="{9A0DB2DC-4C9A-4742-B13C-FB6460FD3503}" type="slidenum">
              <a:rPr lang="zh-CN" altLang="en-US" sz="1800" smtClean="0">
                <a:solidFill>
                  <a:schemeClr val="accent1"/>
                </a:solidFill>
                <a:latin typeface="黑体" panose="02010609060101010101" charset="-122"/>
                <a:ea typeface="黑体" panose="02010609060101010101" charset="-122"/>
                <a:sym typeface="+mn-ea"/>
              </a:rPr>
            </a:fld>
            <a:endParaRPr lang="zh-CN" altLang="en-US" sz="1800" dirty="0">
              <a:solidFill>
                <a:schemeClr val="accent1"/>
              </a:solidFill>
              <a:latin typeface="黑体" panose="02010609060101010101" charset="-122"/>
              <a:ea typeface="黑体" panose="02010609060101010101" charset="-122"/>
              <a:sym typeface="+mn-ea"/>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p:cNvSpPr/>
          <p:nvPr/>
        </p:nvSpPr>
        <p:spPr>
          <a:xfrm>
            <a:off x="0" y="1"/>
            <a:ext cx="12192000" cy="6887980"/>
          </a:xfrm>
          <a:prstGeom prst="rect">
            <a:avLst/>
          </a:prstGeom>
          <a:solidFill>
            <a:srgbClr val="104BA4"/>
          </a:solidFill>
          <a:ln>
            <a:noFill/>
          </a:ln>
          <a:effectLst>
            <a:outerShdw blurRad="508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42" name="矩形 41"/>
          <p:cNvSpPr/>
          <p:nvPr/>
        </p:nvSpPr>
        <p:spPr>
          <a:xfrm>
            <a:off x="0" y="1409826"/>
            <a:ext cx="12192000" cy="4499706"/>
          </a:xfrm>
          <a:prstGeom prst="rect">
            <a:avLst/>
          </a:prstGeom>
          <a:solidFill>
            <a:schemeClr val="bg1"/>
          </a:solidFill>
          <a:ln>
            <a:noFill/>
          </a:ln>
          <a:effectLst>
            <a:outerShdw blurRad="457200" sx="102000" sy="102000" algn="ctr"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2" name="文本框 1"/>
          <p:cNvSpPr txBox="1"/>
          <p:nvPr/>
        </p:nvSpPr>
        <p:spPr>
          <a:xfrm>
            <a:off x="0" y="2007658"/>
            <a:ext cx="12192000" cy="1770293"/>
          </a:xfrm>
          <a:prstGeom prst="rect">
            <a:avLst/>
          </a:prstGeom>
          <a:noFill/>
        </p:spPr>
        <p:txBody>
          <a:bodyPr wrap="square" rtlCol="0">
            <a:spAutoFit/>
          </a:bodyPr>
          <a:lstStyle/>
          <a:p>
            <a:pPr marL="0" marR="0" lvl="0" indent="0" algn="ctr" defTabSz="914400" rtl="0" eaLnBrk="1" fontAlgn="auto" latinLnBrk="0" hangingPunct="1">
              <a:lnSpc>
                <a:spcPct val="125000"/>
              </a:lnSpc>
              <a:spcBef>
                <a:spcPts val="0"/>
              </a:spcBef>
              <a:spcAft>
                <a:spcPts val="0"/>
              </a:spcAft>
              <a:buClrTx/>
              <a:buSzTx/>
              <a:buFontTx/>
              <a:buNone/>
              <a:defRPr/>
            </a:pPr>
            <a:r>
              <a:rPr lang="zh-CN" altLang="en-US" sz="9600" b="1" dirty="0">
                <a:solidFill>
                  <a:prstClr val="black">
                    <a:lumMod val="75000"/>
                    <a:lumOff val="25000"/>
                  </a:prstClr>
                </a:solidFill>
                <a:latin typeface="微软雅黑" panose="020B0503020204020204" pitchFamily="34" charset="-122"/>
                <a:ea typeface="微软雅黑" panose="020B0503020204020204" pitchFamily="34" charset="-122"/>
                <a:cs typeface="阿里巴巴普惠体 B" panose="00020600040101010101" pitchFamily="18" charset="-122"/>
              </a:rPr>
              <a:t>感谢聆听</a:t>
            </a:r>
            <a:r>
              <a:rPr lang="zh-CN" altLang="en-US" sz="9600" b="1" i="1" dirty="0">
                <a:solidFill>
                  <a:prstClr val="black">
                    <a:lumMod val="75000"/>
                    <a:lumOff val="25000"/>
                  </a:prstClr>
                </a:solidFill>
                <a:latin typeface="微软雅黑" panose="020B0503020204020204" pitchFamily="34" charset="-122"/>
                <a:ea typeface="微软雅黑" panose="020B0503020204020204" pitchFamily="34" charset="-122"/>
                <a:cs typeface="阿里巴巴普惠体 B" panose="00020600040101010101" pitchFamily="18" charset="-122"/>
              </a:rPr>
              <a:t>！</a:t>
            </a:r>
            <a:endParaRPr kumimoji="0" lang="zh-CN" altLang="en-US" sz="9600" b="1" i="1"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阿里巴巴普惠体 B" panose="00020600040101010101" pitchFamily="18" charset="-122"/>
            </a:endParaRPr>
          </a:p>
        </p:txBody>
      </p:sp>
      <p:grpSp>
        <p:nvGrpSpPr>
          <p:cNvPr id="44" name="组合 43"/>
          <p:cNvGrpSpPr/>
          <p:nvPr/>
        </p:nvGrpSpPr>
        <p:grpSpPr>
          <a:xfrm>
            <a:off x="8859189" y="146088"/>
            <a:ext cx="2930983" cy="1063161"/>
            <a:chOff x="4285093" y="-6242"/>
            <a:chExt cx="3795135" cy="1376619"/>
          </a:xfrm>
        </p:grpSpPr>
        <p:grpSp>
          <p:nvGrpSpPr>
            <p:cNvPr id="45" name="组合 44"/>
            <p:cNvGrpSpPr/>
            <p:nvPr/>
          </p:nvGrpSpPr>
          <p:grpSpPr>
            <a:xfrm>
              <a:off x="4285093" y="-6242"/>
              <a:ext cx="3795135" cy="1376619"/>
              <a:chOff x="6597847" y="960547"/>
              <a:chExt cx="4882683" cy="1771112"/>
            </a:xfrm>
          </p:grpSpPr>
          <p:pic>
            <p:nvPicPr>
              <p:cNvPr id="47" name="图片 46"/>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6597847" y="960547"/>
                <a:ext cx="1771106" cy="1771112"/>
              </a:xfrm>
              <a:prstGeom prst="rect">
                <a:avLst/>
              </a:prstGeom>
            </p:spPr>
          </p:pic>
          <p:pic>
            <p:nvPicPr>
              <p:cNvPr id="48" name="图片 47"/>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8406891" y="1004505"/>
                <a:ext cx="3073639" cy="1271931"/>
              </a:xfrm>
              <a:prstGeom prst="rect">
                <a:avLst/>
              </a:prstGeom>
            </p:spPr>
          </p:pic>
        </p:grpSp>
        <p:sp>
          <p:nvSpPr>
            <p:cNvPr id="46" name="矩形 45"/>
            <p:cNvSpPr/>
            <p:nvPr/>
          </p:nvSpPr>
          <p:spPr>
            <a:xfrm>
              <a:off x="5763722" y="1032708"/>
              <a:ext cx="2189819" cy="318816"/>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rPr>
                <a:t>FUDAN UNIVERSITY</a:t>
              </a:r>
              <a:endParaRPr kumimoji="0" lang="en-US" altLang="zh-CN" sz="1000" b="1"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endParaRPr>
            </a:p>
          </p:txBody>
        </p:sp>
      </p:grpSp>
      <p:grpSp>
        <p:nvGrpSpPr>
          <p:cNvPr id="4" name="组合 3"/>
          <p:cNvGrpSpPr/>
          <p:nvPr/>
        </p:nvGrpSpPr>
        <p:grpSpPr>
          <a:xfrm>
            <a:off x="1567812" y="4024420"/>
            <a:ext cx="9056375" cy="112418"/>
            <a:chOff x="2958650" y="4529138"/>
            <a:chExt cx="6390970" cy="0"/>
          </a:xfrm>
        </p:grpSpPr>
        <p:cxnSp>
          <p:nvCxnSpPr>
            <p:cNvPr id="52" name="直接连接符 51"/>
            <p:cNvCxnSpPr/>
            <p:nvPr/>
          </p:nvCxnSpPr>
          <p:spPr>
            <a:xfrm>
              <a:off x="6475751" y="4529138"/>
              <a:ext cx="2873869" cy="0"/>
            </a:xfrm>
            <a:prstGeom prst="line">
              <a:avLst/>
            </a:prstGeom>
            <a:ln w="25400">
              <a:gradFill flip="none" rotWithShape="1">
                <a:gsLst>
                  <a:gs pos="0">
                    <a:srgbClr val="104BA4"/>
                  </a:gs>
                  <a:gs pos="100000">
                    <a:schemeClr val="bg1"/>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a:off x="2958650" y="4529138"/>
              <a:ext cx="3681993" cy="0"/>
            </a:xfrm>
            <a:prstGeom prst="line">
              <a:avLst/>
            </a:prstGeom>
            <a:ln w="25400">
              <a:gradFill flip="none" rotWithShape="1">
                <a:gsLst>
                  <a:gs pos="96000">
                    <a:srgbClr val="104BA4"/>
                  </a:gs>
                  <a:gs pos="0">
                    <a:schemeClr val="bg1"/>
                  </a:gs>
                </a:gsLst>
                <a:lin ang="0" scaled="1"/>
                <a:tileRect/>
              </a:gradFill>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7156175" y="6316193"/>
            <a:ext cx="5016372" cy="400110"/>
          </a:xfrm>
          <a:prstGeom prst="rect">
            <a:avLst/>
          </a:prstGeom>
          <a:noFill/>
        </p:spPr>
        <p:txBody>
          <a:bodyPr wrap="square">
            <a:spAutoFit/>
          </a:bodyPr>
          <a:lstStyle/>
          <a:p>
            <a:r>
              <a:rPr lang="en-US" sz="2000" dirty="0" err="1">
                <a:solidFill>
                  <a:schemeClr val="bg1"/>
                </a:solidFill>
                <a:latin typeface="Times New Roman" panose="02020603050405020304" pitchFamily="18" charset="0"/>
                <a:ea typeface="宋体" panose="02010600030101010101" pitchFamily="2" charset="-122"/>
                <a:cs typeface="Times New Roman" panose="02020603050405020304" pitchFamily="18" charset="0"/>
              </a:rPr>
              <a:t>OpenRank</a:t>
            </a:r>
            <a:r>
              <a:rPr lang="zh-CN" altLang="en-US" sz="2000" dirty="0">
                <a:solidFill>
                  <a:schemeClr val="bg1"/>
                </a:solidFill>
                <a:latin typeface="新宋体" panose="02010609030101010101" pitchFamily="49" charset="-122"/>
                <a:ea typeface="新宋体" panose="02010609030101010101" pitchFamily="49" charset="-122"/>
                <a:cs typeface="Times New Roman" panose="02020603050405020304" pitchFamily="18" charset="0"/>
              </a:rPr>
              <a:t>开源数字生态分析与应用创新赛</a:t>
            </a:r>
            <a:endParaRPr lang="en-US" sz="2000" dirty="0">
              <a:solidFill>
                <a:schemeClr val="bg1"/>
              </a:solidFill>
              <a:latin typeface="新宋体" panose="02010609030101010101" pitchFamily="49" charset="-122"/>
              <a:ea typeface="新宋体" panose="02010609030101010101" pitchFamily="49" charset="-122"/>
              <a:cs typeface="Times New Roman" panose="02020603050405020304" pitchFamily="18" charset="0"/>
            </a:endParaRPr>
          </a:p>
        </p:txBody>
      </p:sp>
      <p:sp>
        <p:nvSpPr>
          <p:cNvPr id="3" name="矩形: 圆角 2"/>
          <p:cNvSpPr/>
          <p:nvPr/>
        </p:nvSpPr>
        <p:spPr>
          <a:xfrm>
            <a:off x="758127" y="4987206"/>
            <a:ext cx="3353058" cy="386016"/>
          </a:xfrm>
          <a:prstGeom prst="roundRect">
            <a:avLst>
              <a:gd name="adj" fmla="val 50000"/>
            </a:avLst>
          </a:prstGeom>
          <a:solidFill>
            <a:srgbClr val="104BA4"/>
          </a:solidFill>
          <a:ln>
            <a:noFill/>
          </a:ln>
          <a:effectLst>
            <a:outerShdw blurRad="4572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600" spc="300" dirty="0">
                <a:solidFill>
                  <a:prstClr val="white"/>
                </a:solidFill>
                <a:latin typeface="微软雅黑" panose="020B0503020204020204" pitchFamily="34" charset="-122"/>
                <a:ea typeface="微软雅黑" panose="020B0503020204020204" pitchFamily="34" charset="-122"/>
                <a:cs typeface="阿里巴巴普惠体" panose="00020600040101010101" pitchFamily="18" charset="-122"/>
              </a:rPr>
              <a:t>队伍名称：</a:t>
            </a:r>
            <a:r>
              <a:rPr lang="en-US" altLang="zh-CN" sz="1600" b="1" dirty="0">
                <a:solidFill>
                  <a:prstClr val="white"/>
                </a:solidFill>
                <a:latin typeface="Times New Roman" panose="02020603050405020304" pitchFamily="18" charset="0"/>
                <a:ea typeface="微软雅黑" panose="020B0503020204020204" pitchFamily="34" charset="-122"/>
                <a:cs typeface="Times New Roman" panose="02020603050405020304" pitchFamily="18" charset="0"/>
              </a:rPr>
              <a:t>Fudan </a:t>
            </a:r>
            <a:r>
              <a:rPr lang="en-US" altLang="zh-CN" sz="1600" b="1" dirty="0" err="1">
                <a:solidFill>
                  <a:prstClr val="white"/>
                </a:solidFill>
                <a:latin typeface="Times New Roman" panose="02020603050405020304" pitchFamily="18" charset="0"/>
                <a:ea typeface="微软雅黑" panose="020B0503020204020204" pitchFamily="34" charset="-122"/>
                <a:cs typeface="Times New Roman" panose="02020603050405020304" pitchFamily="18" charset="0"/>
              </a:rPr>
              <a:t>DataNET</a:t>
            </a:r>
            <a:endParaRPr kumimoji="0" lang="zh-CN" altLang="en-US" sz="1400" b="1" i="0" u="none" strike="noStrike" kern="1200" cap="none"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9" name="矩形: 圆角 48"/>
          <p:cNvSpPr/>
          <p:nvPr/>
        </p:nvSpPr>
        <p:spPr>
          <a:xfrm>
            <a:off x="8484430" y="4976411"/>
            <a:ext cx="2245995" cy="386016"/>
          </a:xfrm>
          <a:prstGeom prst="roundRect">
            <a:avLst>
              <a:gd name="adj" fmla="val 50000"/>
            </a:avLst>
          </a:prstGeom>
          <a:solidFill>
            <a:srgbClr val="104BA4"/>
          </a:solidFill>
          <a:ln>
            <a:noFill/>
          </a:ln>
          <a:effectLst>
            <a:outerShdw blurRad="4572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600" spc="300" dirty="0">
                <a:solidFill>
                  <a:prstClr val="white"/>
                </a:solidFill>
                <a:latin typeface="微软雅黑" panose="020B0503020204020204" pitchFamily="34" charset="-122"/>
                <a:ea typeface="微软雅黑" panose="020B0503020204020204" pitchFamily="34" charset="-122"/>
                <a:cs typeface="阿里巴巴普惠体" panose="00020600040101010101" pitchFamily="18" charset="-122"/>
              </a:rPr>
              <a:t>指导老师：陈阳</a:t>
            </a:r>
            <a:endParaRPr kumimoji="0" lang="zh-CN" altLang="en-US" sz="1600" b="0" i="0" u="none" strike="noStrike" kern="1200" cap="none" spc="3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阿里巴巴普惠体" panose="00020600040101010101" pitchFamily="18" charset="-122"/>
            </a:endParaRPr>
          </a:p>
        </p:txBody>
      </p:sp>
      <p:sp>
        <p:nvSpPr>
          <p:cNvPr id="9" name="矩形: 圆角 48"/>
          <p:cNvSpPr/>
          <p:nvPr/>
        </p:nvSpPr>
        <p:spPr>
          <a:xfrm>
            <a:off x="4555050" y="4987290"/>
            <a:ext cx="3485515" cy="386080"/>
          </a:xfrm>
          <a:prstGeom prst="roundRect">
            <a:avLst>
              <a:gd name="adj" fmla="val 50000"/>
            </a:avLst>
          </a:prstGeom>
          <a:solidFill>
            <a:srgbClr val="104BA4"/>
          </a:solidFill>
          <a:ln>
            <a:noFill/>
          </a:ln>
          <a:effectLst>
            <a:outerShdw blurRad="4572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600" spc="300" dirty="0">
                <a:solidFill>
                  <a:prstClr val="white"/>
                </a:solidFill>
                <a:latin typeface="微软雅黑" panose="020B0503020204020204" pitchFamily="34" charset="-122"/>
                <a:ea typeface="微软雅黑" panose="020B0503020204020204" pitchFamily="34" charset="-122"/>
                <a:cs typeface="阿里巴巴普惠体" panose="00020600040101010101" pitchFamily="18" charset="-122"/>
              </a:rPr>
              <a:t>成员：张苏苏 杜浩然</a:t>
            </a:r>
            <a:r>
              <a:rPr lang="en-US" altLang="zh-CN" sz="1600" spc="300" dirty="0">
                <a:solidFill>
                  <a:prstClr val="white"/>
                </a:solidFill>
                <a:latin typeface="微软雅黑" panose="020B0503020204020204" pitchFamily="34" charset="-122"/>
                <a:ea typeface="微软雅黑" panose="020B0503020204020204" pitchFamily="34" charset="-122"/>
                <a:cs typeface="阿里巴巴普惠体" panose="00020600040101010101" pitchFamily="18" charset="-122"/>
              </a:rPr>
              <a:t> </a:t>
            </a:r>
            <a:r>
              <a:rPr lang="zh-CN" altLang="en-US" sz="1600" spc="300" dirty="0">
                <a:solidFill>
                  <a:prstClr val="white"/>
                </a:solidFill>
                <a:latin typeface="微软雅黑" panose="020B0503020204020204" pitchFamily="34" charset="-122"/>
                <a:ea typeface="微软雅黑" panose="020B0503020204020204" pitchFamily="34" charset="-122"/>
                <a:cs typeface="阿里巴巴普惠体" panose="00020600040101010101" pitchFamily="18" charset="-122"/>
              </a:rPr>
              <a:t>王</a:t>
            </a:r>
            <a:r>
              <a:rPr lang="zh-CN" altLang="en-US" sz="1600" spc="300" dirty="0">
                <a:solidFill>
                  <a:prstClr val="white"/>
                </a:solidFill>
                <a:latin typeface="微软雅黑" panose="020B0503020204020204" pitchFamily="34" charset="-122"/>
                <a:ea typeface="微软雅黑" panose="020B0503020204020204" pitchFamily="34" charset="-122"/>
                <a:cs typeface="阿里巴巴普惠体" panose="00020600040101010101" pitchFamily="18" charset="-122"/>
              </a:rPr>
              <a:t>宇喆</a:t>
            </a:r>
            <a:endParaRPr lang="zh-CN" altLang="en-US" sz="1600" spc="300" dirty="0">
              <a:solidFill>
                <a:prstClr val="white"/>
              </a:solidFill>
              <a:latin typeface="微软雅黑" panose="020B0503020204020204" pitchFamily="34" charset="-122"/>
              <a:ea typeface="微软雅黑" panose="020B0503020204020204" pitchFamily="34" charset="-122"/>
              <a:cs typeface="阿里巴巴普惠体" panose="00020600040101010101" pitchFamily="18" charset="-122"/>
            </a:endParaRPr>
          </a:p>
        </p:txBody>
      </p:sp>
    </p:spTree>
    <p:custDataLst>
      <p:tags r:id="rId3"/>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334963" y="1"/>
            <a:ext cx="895768" cy="1132114"/>
          </a:xfrm>
          <a:prstGeom prst="rect">
            <a:avLst/>
          </a:prstGeom>
          <a:solidFill>
            <a:srgbClr val="104BA4"/>
          </a:solidFill>
          <a:ln>
            <a:noFill/>
          </a:ln>
          <a:effectLst>
            <a:outerShdw blurRad="3302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4" name="文本框 13"/>
          <p:cNvSpPr txBox="1"/>
          <p:nvPr/>
        </p:nvSpPr>
        <p:spPr>
          <a:xfrm>
            <a:off x="294551" y="284064"/>
            <a:ext cx="976591"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01</a:t>
            </a:r>
            <a:endParaRPr kumimoji="0" lang="zh-CN" altLang="en-US"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15" name="文本框 14"/>
          <p:cNvSpPr txBox="1"/>
          <p:nvPr/>
        </p:nvSpPr>
        <p:spPr>
          <a:xfrm>
            <a:off x="1424651" y="315446"/>
            <a:ext cx="3159541"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3200" dirty="0">
                <a:solidFill>
                  <a:srgbClr val="104BA4"/>
                </a:solidFill>
                <a:latin typeface="微软雅黑" panose="020B0503020204020204" pitchFamily="34" charset="-122"/>
                <a:ea typeface="微软雅黑" panose="020B0503020204020204" pitchFamily="34" charset="-122"/>
                <a:cs typeface="阿里巴巴普惠体" panose="00020600040101010101" pitchFamily="18" charset="-122"/>
              </a:rPr>
              <a:t>背景与需求分析</a:t>
            </a:r>
            <a:endParaRPr kumimoji="0" lang="zh-CN" altLang="en-US" sz="3200" b="0" i="0" u="none" strike="noStrike" kern="1200" cap="none" spc="0" normalizeH="0" baseline="0" noProof="0" dirty="0">
              <a:ln>
                <a:noFill/>
              </a:ln>
              <a:solidFill>
                <a:srgbClr val="104BA4"/>
              </a:solidFill>
              <a:effectLst/>
              <a:uLnTx/>
              <a:uFillTx/>
              <a:latin typeface="微软雅黑" panose="020B0503020204020204" pitchFamily="34" charset="-122"/>
              <a:ea typeface="微软雅黑" panose="020B0503020204020204" pitchFamily="34" charset="-122"/>
              <a:cs typeface="阿里巴巴普惠体" panose="00020600040101010101" pitchFamily="18" charset="-122"/>
            </a:endParaRPr>
          </a:p>
        </p:txBody>
      </p:sp>
      <p:grpSp>
        <p:nvGrpSpPr>
          <p:cNvPr id="18" name="组合 17"/>
          <p:cNvGrpSpPr/>
          <p:nvPr/>
        </p:nvGrpSpPr>
        <p:grpSpPr>
          <a:xfrm>
            <a:off x="9796257" y="238208"/>
            <a:ext cx="1964493" cy="708062"/>
            <a:chOff x="4246274" y="-10895"/>
            <a:chExt cx="3940182" cy="1420161"/>
          </a:xfrm>
        </p:grpSpPr>
        <p:grpSp>
          <p:nvGrpSpPr>
            <p:cNvPr id="19" name="组合 18"/>
            <p:cNvGrpSpPr/>
            <p:nvPr/>
          </p:nvGrpSpPr>
          <p:grpSpPr>
            <a:xfrm>
              <a:off x="4246274" y="-10895"/>
              <a:ext cx="3940181" cy="1400681"/>
              <a:chOff x="6547903" y="954561"/>
              <a:chExt cx="5069293" cy="1802069"/>
            </a:xfrm>
          </p:grpSpPr>
          <p:pic>
            <p:nvPicPr>
              <p:cNvPr id="21" name="图片 20"/>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6547903" y="985519"/>
                <a:ext cx="1771106" cy="1771111"/>
              </a:xfrm>
              <a:prstGeom prst="rect">
                <a:avLst/>
              </a:prstGeom>
            </p:spPr>
          </p:pic>
          <p:pic>
            <p:nvPicPr>
              <p:cNvPr id="22" name="图片 2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8270228" y="954561"/>
                <a:ext cx="3346968" cy="1271930"/>
              </a:xfrm>
              <a:prstGeom prst="rect">
                <a:avLst/>
              </a:prstGeom>
            </p:spPr>
          </p:pic>
        </p:grpSp>
        <p:sp>
          <p:nvSpPr>
            <p:cNvPr id="20" name="矩形 19"/>
            <p:cNvSpPr/>
            <p:nvPr/>
          </p:nvSpPr>
          <p:spPr>
            <a:xfrm>
              <a:off x="5622894" y="915420"/>
              <a:ext cx="2563562" cy="493846"/>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FUDAN UNIVERSITY</a:t>
              </a:r>
              <a:endPar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grpSp>
      <p:sp>
        <p:nvSpPr>
          <p:cNvPr id="25" name="内容占位符 3"/>
          <p:cNvSpPr txBox="1"/>
          <p:nvPr/>
        </p:nvSpPr>
        <p:spPr>
          <a:xfrm>
            <a:off x="335280" y="1209675"/>
            <a:ext cx="6002655" cy="5549265"/>
          </a:xfrm>
          <a:prstGeom prst="rect">
            <a:avLst/>
          </a:prstGeom>
        </p:spPr>
        <p:txBody>
          <a:bodyPr vert="horz" lIns="91440" tIns="45720" rIns="91440" bIns="45720" rtlCol="0"/>
          <a:lstStyle>
            <a:lvl1pPr marL="0" indent="0" algn="just" defTabSz="914400" rtl="0" eaLnBrk="1" latinLnBrk="0" hangingPunct="1">
              <a:lnSpc>
                <a:spcPct val="120000"/>
              </a:lnSpc>
              <a:spcBef>
                <a:spcPts val="0"/>
              </a:spcBef>
              <a:buFont typeface="Arial" panose="020B0604020202020204" pitchFamily="34" charset="0"/>
              <a:buNone/>
              <a:defRPr sz="1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algn="just" defTabSz="914400" rtl="0" eaLnBrk="1" fontAlgn="auto" latinLnBrk="0" hangingPunct="1">
              <a:lnSpc>
                <a:spcPct val="150000"/>
              </a:lnSpc>
              <a:spcBef>
                <a:spcPts val="0"/>
              </a:spcBef>
              <a:spcAft>
                <a:spcPts val="0"/>
              </a:spcAft>
              <a:buClrTx/>
              <a:buSzTx/>
              <a:buFont typeface="Arial" panose="020B0604020202020204" pitchFamily="34" charset="0"/>
              <a:buNone/>
              <a:defRPr/>
            </a:pPr>
            <a:r>
              <a:rPr lang="zh-CN" altLang="en-US"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在开源数字生态迅猛发展的今天，数据规模呈指数级爆炸，传统的分析工具已难以应对大规模网络计算需求。以</a:t>
            </a:r>
            <a:r>
              <a:rPr lang="en-US" altLang="zh-CN"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OpenHarmony</a:t>
            </a:r>
            <a:r>
              <a:rPr lang="zh-CN" altLang="en-US"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为代表的超大规模开源社区，其协作结构已演化为一个高度互联、动态演进的复杂社会技术系统。</a:t>
            </a:r>
            <a:endParaRPr lang="zh-CN" altLang="en-US"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endParaRPr>
          </a:p>
          <a:p>
            <a:pPr marL="0" marR="0" lvl="0" algn="just" defTabSz="914400" rtl="0" eaLnBrk="1" fontAlgn="auto" latinLnBrk="0" hangingPunct="1">
              <a:lnSpc>
                <a:spcPct val="150000"/>
              </a:lnSpc>
              <a:spcBef>
                <a:spcPts val="0"/>
              </a:spcBef>
              <a:spcAft>
                <a:spcPts val="0"/>
              </a:spcAft>
              <a:buClrTx/>
              <a:buSzTx/>
              <a:buFont typeface="Arial" panose="020B0604020202020204" pitchFamily="34" charset="0"/>
              <a:buNone/>
              <a:defRPr/>
            </a:pPr>
            <a:endParaRPr lang="en-US" altLang="zh-CN"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endParaRPr>
          </a:p>
          <a:p>
            <a:pPr marL="0" marR="0" lvl="0" algn="just" defTabSz="914400" rtl="0" eaLnBrk="1" fontAlgn="auto" latinLnBrk="0" hangingPunct="1">
              <a:lnSpc>
                <a:spcPct val="150000"/>
              </a:lnSpc>
              <a:spcBef>
                <a:spcPts val="0"/>
              </a:spcBef>
              <a:spcAft>
                <a:spcPts val="0"/>
              </a:spcAft>
              <a:buClrTx/>
              <a:buSzTx/>
              <a:buFont typeface="Arial" panose="020B0604020202020204" pitchFamily="34" charset="0"/>
              <a:buNone/>
              <a:defRPr/>
            </a:pPr>
            <a:r>
              <a:rPr lang="zh-CN" altLang="en-US"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这一趋势在全球范围内通过</a:t>
            </a:r>
            <a:r>
              <a:rPr lang="en-US" altLang="zh-CN"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GitHub</a:t>
            </a:r>
            <a:r>
              <a:rPr lang="zh-CN" altLang="en-US"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得到了印证：汇聚超</a:t>
            </a:r>
            <a:r>
              <a:rPr lang="en-US" altLang="zh-CN" b="1" noProof="0" dirty="0">
                <a:ln>
                  <a:noFill/>
                </a:ln>
                <a:solidFill>
                  <a:srgbClr val="FF0000"/>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1.32</a:t>
            </a:r>
            <a:r>
              <a:rPr lang="zh-CN" altLang="en-US" b="1" noProof="0" dirty="0">
                <a:ln>
                  <a:noFill/>
                </a:ln>
                <a:solidFill>
                  <a:srgbClr val="FF0000"/>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亿</a:t>
            </a:r>
            <a:r>
              <a:rPr lang="zh-CN" altLang="en-US"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开发者、</a:t>
            </a:r>
            <a:r>
              <a:rPr lang="en-US" altLang="zh-CN" b="1" noProof="0" dirty="0">
                <a:ln>
                  <a:noFill/>
                </a:ln>
                <a:solidFill>
                  <a:srgbClr val="FF0000"/>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5</a:t>
            </a:r>
            <a:r>
              <a:rPr lang="zh-CN" altLang="en-US" b="1" noProof="0" dirty="0">
                <a:ln>
                  <a:noFill/>
                </a:ln>
                <a:solidFill>
                  <a:srgbClr val="FF0000"/>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亿</a:t>
            </a:r>
            <a:r>
              <a:rPr lang="en-US" altLang="zh-CN" b="1" noProof="0" dirty="0">
                <a:ln>
                  <a:noFill/>
                </a:ln>
                <a:solidFill>
                  <a:srgbClr val="FF0000"/>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a:t>
            </a:r>
            <a:r>
              <a:rPr lang="zh-CN" altLang="en-US"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仓库以及年均</a:t>
            </a:r>
            <a:r>
              <a:rPr lang="en-US" altLang="zh-CN" b="1" noProof="0" dirty="0">
                <a:ln>
                  <a:noFill/>
                </a:ln>
                <a:solidFill>
                  <a:srgbClr val="FF0000"/>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52</a:t>
            </a:r>
            <a:r>
              <a:rPr lang="zh-CN" altLang="en-US" b="1" noProof="0" dirty="0">
                <a:ln>
                  <a:noFill/>
                </a:ln>
                <a:solidFill>
                  <a:srgbClr val="FF0000"/>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亿</a:t>
            </a:r>
            <a:r>
              <a:rPr lang="en-US" altLang="zh-CN" b="1" noProof="0" dirty="0">
                <a:ln>
                  <a:noFill/>
                </a:ln>
                <a:solidFill>
                  <a:srgbClr val="FF0000"/>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a:t>
            </a:r>
            <a:r>
              <a:rPr lang="zh-CN" altLang="en-US"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次的贡献交互，构建了人类历史上最宏大的知识协作图谱。</a:t>
            </a:r>
            <a:endParaRPr lang="zh-CN" altLang="en-US"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endParaRPr>
          </a:p>
          <a:p>
            <a:pPr marL="0" marR="0" lvl="0" algn="just" defTabSz="914400" rtl="0" eaLnBrk="1" fontAlgn="auto" latinLnBrk="0" hangingPunct="1">
              <a:lnSpc>
                <a:spcPct val="150000"/>
              </a:lnSpc>
              <a:spcBef>
                <a:spcPts val="0"/>
              </a:spcBef>
              <a:spcAft>
                <a:spcPts val="0"/>
              </a:spcAft>
              <a:buClrTx/>
              <a:buSzTx/>
              <a:buFont typeface="Arial" panose="020B0604020202020204" pitchFamily="34" charset="0"/>
              <a:buNone/>
              <a:defRPr/>
            </a:pPr>
            <a:endParaRPr lang="en-US" altLang="zh-CN"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endParaRPr>
          </a:p>
          <a:p>
            <a:pPr marL="0" marR="0" lvl="0" algn="just" defTabSz="914400" rtl="0" eaLnBrk="1" fontAlgn="auto" latinLnBrk="0" hangingPunct="1">
              <a:lnSpc>
                <a:spcPct val="150000"/>
              </a:lnSpc>
              <a:spcBef>
                <a:spcPts val="0"/>
              </a:spcBef>
              <a:spcAft>
                <a:spcPts val="0"/>
              </a:spcAft>
              <a:buClrTx/>
              <a:buSzTx/>
              <a:buFont typeface="Arial" panose="020B0604020202020204" pitchFamily="34" charset="0"/>
              <a:buNone/>
              <a:defRPr/>
            </a:pPr>
            <a:r>
              <a:rPr lang="zh-CN" altLang="en-US"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面对如此海量且多维的交互信息，如何突破算力瓶颈，利用</a:t>
            </a:r>
            <a:r>
              <a:rPr lang="en-US" altLang="zh-CN"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EasyGraph/OpenDigger</a:t>
            </a:r>
            <a:r>
              <a:rPr lang="zh-CN" altLang="en-US"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等先进工具进行快速、精准的网络指标分析，是我们实现数据驱动开源治理面临的核心挑战。</a:t>
            </a:r>
            <a:endParaRPr kumimoji="0" lang="zh-CN"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endParaRPr>
          </a:p>
        </p:txBody>
      </p:sp>
      <p:pic>
        <p:nvPicPr>
          <p:cNvPr id="2050" name="Picture 2" descr="Graph Visualization Introduction / Brian Staats | Observab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77161" y="1386629"/>
            <a:ext cx="5157189" cy="4761499"/>
          </a:xfrm>
          <a:prstGeom prst="rect">
            <a:avLst/>
          </a:prstGeom>
          <a:noFill/>
          <a:extLst>
            <a:ext uri="{909E8E84-426E-40DD-AFC4-6F175D3DCCD1}">
              <a14:hiddenFill xmlns:a14="http://schemas.microsoft.com/office/drawing/2010/main">
                <a:solidFill>
                  <a:srgbClr val="FFFFFF"/>
                </a:solidFill>
              </a14:hiddenFill>
            </a:ext>
          </a:extLst>
        </p:spPr>
      </p:pic>
      <p:sp>
        <p:nvSpPr>
          <p:cNvPr id="2" name="灯片编号占位符 1"/>
          <p:cNvSpPr>
            <a:spLocks noGrp="1"/>
          </p:cNvSpPr>
          <p:nvPr>
            <p:ph type="sldNum" sz="quarter" idx="12"/>
          </p:nvPr>
        </p:nvSpPr>
        <p:spPr>
          <a:xfrm>
            <a:off x="9012550" y="6312804"/>
            <a:ext cx="2743200" cy="365125"/>
          </a:xfrm>
        </p:spPr>
        <p:txBody>
          <a:bodyPr vert="horz" lIns="91440" tIns="45720" rIns="91440" bIns="45720" rtlCol="0" anchor="ctr">
            <a:normAutofit lnSpcReduction="10000"/>
          </a:bodyPr>
          <a:lstStyle/>
          <a:p>
            <a:pPr lvl="0" algn="r">
              <a:buClrTx/>
              <a:buSzTx/>
              <a:buFontTx/>
            </a:pPr>
            <a:fld id="{9A0DB2DC-4C9A-4742-B13C-FB6460FD3503}" type="slidenum">
              <a:rPr lang="zh-CN" altLang="en-US" sz="1800" smtClean="0">
                <a:solidFill>
                  <a:schemeClr val="accent1"/>
                </a:solidFill>
                <a:latin typeface="黑体" panose="02010609060101010101" charset="-122"/>
                <a:ea typeface="黑体" panose="02010609060101010101" charset="-122"/>
                <a:sym typeface="+mn-ea"/>
              </a:rPr>
            </a:fld>
            <a:endParaRPr lang="zh-CN" altLang="en-US" sz="1800" dirty="0">
              <a:solidFill>
                <a:schemeClr val="accent1"/>
              </a:solidFill>
              <a:latin typeface="黑体" panose="02010609060101010101" charset="-122"/>
              <a:ea typeface="黑体" panose="02010609060101010101" charset="-122"/>
              <a:sym typeface="+mn-ea"/>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334963" y="1"/>
            <a:ext cx="895768" cy="1132114"/>
          </a:xfrm>
          <a:prstGeom prst="rect">
            <a:avLst/>
          </a:prstGeom>
          <a:solidFill>
            <a:srgbClr val="104BA4"/>
          </a:solidFill>
          <a:ln>
            <a:noFill/>
          </a:ln>
          <a:effectLst>
            <a:outerShdw blurRad="3302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4" name="文本框 13"/>
          <p:cNvSpPr txBox="1"/>
          <p:nvPr/>
        </p:nvSpPr>
        <p:spPr>
          <a:xfrm>
            <a:off x="294551" y="284064"/>
            <a:ext cx="976591"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01</a:t>
            </a:r>
            <a:endParaRPr kumimoji="0" lang="zh-CN" altLang="en-US"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15" name="文本框 14"/>
          <p:cNvSpPr txBox="1"/>
          <p:nvPr/>
        </p:nvSpPr>
        <p:spPr>
          <a:xfrm>
            <a:off x="1424651" y="315446"/>
            <a:ext cx="3633629"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3200" dirty="0">
                <a:solidFill>
                  <a:srgbClr val="104BA4"/>
                </a:solidFill>
                <a:latin typeface="微软雅黑" panose="020B0503020204020204" pitchFamily="34" charset="-122"/>
                <a:ea typeface="微软雅黑" panose="020B0503020204020204" pitchFamily="34" charset="-122"/>
                <a:cs typeface="阿里巴巴普惠体" panose="00020600040101010101" pitchFamily="18" charset="-122"/>
              </a:rPr>
              <a:t>背景与需求分析</a:t>
            </a:r>
            <a:endParaRPr kumimoji="0" lang="zh-CN" altLang="en-US" sz="3200" b="0" i="0" u="none" strike="noStrike" kern="1200" cap="none" spc="0" normalizeH="0" baseline="0" noProof="0" dirty="0">
              <a:ln>
                <a:noFill/>
              </a:ln>
              <a:solidFill>
                <a:srgbClr val="104BA4"/>
              </a:solidFill>
              <a:effectLst/>
              <a:uLnTx/>
              <a:uFillTx/>
              <a:latin typeface="微软雅黑" panose="020B0503020204020204" pitchFamily="34" charset="-122"/>
              <a:ea typeface="微软雅黑" panose="020B0503020204020204" pitchFamily="34" charset="-122"/>
              <a:cs typeface="阿里巴巴普惠体" panose="00020600040101010101" pitchFamily="18" charset="-122"/>
            </a:endParaRPr>
          </a:p>
        </p:txBody>
      </p:sp>
      <p:grpSp>
        <p:nvGrpSpPr>
          <p:cNvPr id="18" name="组合 17"/>
          <p:cNvGrpSpPr/>
          <p:nvPr/>
        </p:nvGrpSpPr>
        <p:grpSpPr>
          <a:xfrm>
            <a:off x="9796257" y="238208"/>
            <a:ext cx="1964493" cy="708062"/>
            <a:chOff x="4246274" y="-10895"/>
            <a:chExt cx="3940182" cy="1420161"/>
          </a:xfrm>
        </p:grpSpPr>
        <p:grpSp>
          <p:nvGrpSpPr>
            <p:cNvPr id="19" name="组合 18"/>
            <p:cNvGrpSpPr/>
            <p:nvPr/>
          </p:nvGrpSpPr>
          <p:grpSpPr>
            <a:xfrm>
              <a:off x="4246274" y="-10895"/>
              <a:ext cx="3940181" cy="1400681"/>
              <a:chOff x="6547903" y="954561"/>
              <a:chExt cx="5069293" cy="1802069"/>
            </a:xfrm>
          </p:grpSpPr>
          <p:pic>
            <p:nvPicPr>
              <p:cNvPr id="21" name="图片 20"/>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6547903" y="985519"/>
                <a:ext cx="1771106" cy="1771111"/>
              </a:xfrm>
              <a:prstGeom prst="rect">
                <a:avLst/>
              </a:prstGeom>
            </p:spPr>
          </p:pic>
          <p:pic>
            <p:nvPicPr>
              <p:cNvPr id="22" name="图片 2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8270228" y="954561"/>
                <a:ext cx="3346968" cy="1271930"/>
              </a:xfrm>
              <a:prstGeom prst="rect">
                <a:avLst/>
              </a:prstGeom>
            </p:spPr>
          </p:pic>
        </p:grpSp>
        <p:sp>
          <p:nvSpPr>
            <p:cNvPr id="20" name="矩形 19"/>
            <p:cNvSpPr/>
            <p:nvPr/>
          </p:nvSpPr>
          <p:spPr>
            <a:xfrm>
              <a:off x="5622894" y="915420"/>
              <a:ext cx="2563562" cy="493846"/>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FUDAN UNIVERSITY</a:t>
              </a:r>
              <a:endPar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grpSp>
      <p:sp>
        <p:nvSpPr>
          <p:cNvPr id="4" name="内容占位符 3"/>
          <p:cNvSpPr txBox="1"/>
          <p:nvPr/>
        </p:nvSpPr>
        <p:spPr>
          <a:xfrm>
            <a:off x="326390" y="1257935"/>
            <a:ext cx="5377180" cy="2186305"/>
          </a:xfrm>
          <a:prstGeom prst="rect">
            <a:avLst/>
          </a:prstGeom>
        </p:spPr>
        <p:txBody>
          <a:bodyPr vert="horz" lIns="91440" tIns="45720" rIns="91440" bIns="45720" rtlCol="0"/>
          <a:lstStyle>
            <a:lvl1pPr marL="0" indent="0" algn="just" defTabSz="914400" rtl="0" eaLnBrk="1" latinLnBrk="0" hangingPunct="1">
              <a:lnSpc>
                <a:spcPct val="120000"/>
              </a:lnSpc>
              <a:spcBef>
                <a:spcPts val="0"/>
              </a:spcBef>
              <a:buFont typeface="Arial" panose="020B0604020202020204" pitchFamily="34" charset="0"/>
              <a:buNone/>
              <a:defRPr sz="1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defRPr/>
            </a:pPr>
            <a:r>
              <a:rPr kumimoji="0" lang="zh-CN" altLang="en-US" sz="2000" b="1"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硬件现状：多核已成主流</a:t>
            </a:r>
            <a:endParaRPr kumimoji="0" lang="en-US" altLang="zh-CN" sz="2000" b="1"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endParaRPr>
          </a:p>
          <a:p>
            <a:pPr>
              <a:lnSpc>
                <a:spcPct val="150000"/>
              </a:lnSpc>
              <a:defRPr/>
            </a:pPr>
            <a:r>
              <a:rPr kumimoji="0" lang="en-US" altLang="zh-CN"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根据Steam Hardware Survey (2025)截</a:t>
            </a:r>
            <a:r>
              <a:rPr kumimoji="0" lang="zh-CN" altLang="en-US"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至</a:t>
            </a:r>
            <a:r>
              <a:rPr kumimoji="0" lang="en-US" altLang="zh-CN"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11月份的数据统计，全球</a:t>
            </a:r>
            <a:r>
              <a:rPr kumimoji="0" lang="zh-CN" altLang="en-US"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有</a:t>
            </a:r>
            <a:r>
              <a:rPr kumimoji="0" lang="en-US" altLang="zh-CN"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83.32%的用户设备配备了6核及以上的 CPU。随着AMD Ryzen和Intel Core系列的迭代，消费级PC已全面进入多核时代。</a:t>
            </a:r>
            <a:endParaRPr kumimoji="0" lang="en-US" altLang="zh-CN"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endParaRPr>
          </a:p>
        </p:txBody>
      </p:sp>
      <p:grpSp>
        <p:nvGrpSpPr>
          <p:cNvPr id="5" name="组合 4"/>
          <p:cNvGrpSpPr/>
          <p:nvPr/>
        </p:nvGrpSpPr>
        <p:grpSpPr>
          <a:xfrm>
            <a:off x="6855460" y="3133725"/>
            <a:ext cx="4248150" cy="2625090"/>
            <a:chOff x="10790" y="3103"/>
            <a:chExt cx="6690" cy="4134"/>
          </a:xfrm>
        </p:grpSpPr>
        <p:pic>
          <p:nvPicPr>
            <p:cNvPr id="36" name="Picture 1"/>
            <p:cNvPicPr>
              <a:picLocks noChangeAspect="1"/>
            </p:cNvPicPr>
            <p:nvPr/>
          </p:nvPicPr>
          <p:blipFill>
            <a:blip r:embed="rId3"/>
            <a:stretch>
              <a:fillRect/>
            </a:stretch>
          </p:blipFill>
          <p:spPr>
            <a:xfrm>
              <a:off x="11598" y="3406"/>
              <a:ext cx="4721" cy="1303"/>
            </a:xfrm>
            <a:prstGeom prst="rect">
              <a:avLst/>
            </a:prstGeom>
            <a:ln>
              <a:solidFill>
                <a:schemeClr val="bg2"/>
              </a:solidFill>
            </a:ln>
          </p:spPr>
        </p:pic>
        <p:pic>
          <p:nvPicPr>
            <p:cNvPr id="37" name="Picture 2"/>
            <p:cNvPicPr>
              <a:picLocks noChangeAspect="1"/>
            </p:cNvPicPr>
            <p:nvPr/>
          </p:nvPicPr>
          <p:blipFill>
            <a:blip r:embed="rId4"/>
            <a:stretch>
              <a:fillRect/>
            </a:stretch>
          </p:blipFill>
          <p:spPr>
            <a:xfrm>
              <a:off x="11598" y="4954"/>
              <a:ext cx="1663" cy="1785"/>
            </a:xfrm>
            <a:prstGeom prst="rect">
              <a:avLst/>
            </a:prstGeom>
            <a:ln>
              <a:solidFill>
                <a:schemeClr val="bg2"/>
              </a:solidFill>
            </a:ln>
          </p:spPr>
        </p:pic>
        <p:pic>
          <p:nvPicPr>
            <p:cNvPr id="38" name="Picture 15"/>
            <p:cNvPicPr>
              <a:picLocks noChangeAspect="1"/>
            </p:cNvPicPr>
            <p:nvPr/>
          </p:nvPicPr>
          <p:blipFill>
            <a:blip r:embed="rId5"/>
            <a:stretch>
              <a:fillRect/>
            </a:stretch>
          </p:blipFill>
          <p:spPr>
            <a:xfrm>
              <a:off x="13660" y="5161"/>
              <a:ext cx="3362" cy="1370"/>
            </a:xfrm>
            <a:prstGeom prst="rect">
              <a:avLst/>
            </a:prstGeom>
            <a:ln>
              <a:solidFill>
                <a:schemeClr val="bg2"/>
              </a:solidFill>
            </a:ln>
          </p:spPr>
        </p:pic>
        <p:sp>
          <p:nvSpPr>
            <p:cNvPr id="40" name="Rounded Rectangle 18"/>
            <p:cNvSpPr/>
            <p:nvPr/>
          </p:nvSpPr>
          <p:spPr>
            <a:xfrm>
              <a:off x="10790" y="3103"/>
              <a:ext cx="6690" cy="4135"/>
            </a:xfrm>
            <a:prstGeom prst="roundRect">
              <a:avLst/>
            </a:prstGeom>
            <a:noFill/>
            <a:ln w="28575">
              <a:solidFill>
                <a:srgbClr val="0E419C"/>
              </a:solidFill>
            </a:ln>
            <a:extLst>
              <a:ext uri="{909E8E84-426E-40DD-AFC4-6F175D3DCCD1}">
                <a14:hiddenFill xmlns:a14="http://schemas.microsoft.com/office/drawing/2010/main">
                  <a:solidFill>
                    <a:srgbClr val="0E419C"/>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ea typeface="Calibri" panose="020F0502020204030204" charset="0"/>
                <a:cs typeface="Calibri" panose="020F0502020204030204" charset="0"/>
              </a:endParaRPr>
            </a:p>
          </p:txBody>
        </p:sp>
      </p:grpSp>
      <p:sp>
        <p:nvSpPr>
          <p:cNvPr id="3" name="灯片编号占位符 1"/>
          <p:cNvSpPr>
            <a:spLocks noGrp="1"/>
          </p:cNvSpPr>
          <p:nvPr>
            <p:ph type="sldNum" sz="quarter" idx="12"/>
          </p:nvPr>
        </p:nvSpPr>
        <p:spPr>
          <a:xfrm>
            <a:off x="9012550" y="6312804"/>
            <a:ext cx="2743200" cy="365125"/>
          </a:xfrm>
        </p:spPr>
        <p:txBody>
          <a:bodyPr vert="horz" lIns="91440" tIns="45720" rIns="91440" bIns="45720" rtlCol="0" anchor="ctr">
            <a:normAutofit lnSpcReduction="10000"/>
          </a:bodyPr>
          <a:lstStyle/>
          <a:p>
            <a:pPr lvl="0" algn="r">
              <a:buClrTx/>
              <a:buSzTx/>
              <a:buFontTx/>
            </a:pPr>
            <a:fld id="{9A0DB2DC-4C9A-4742-B13C-FB6460FD3503}" type="slidenum">
              <a:rPr lang="zh-CN" altLang="en-US" sz="1800" smtClean="0">
                <a:solidFill>
                  <a:schemeClr val="accent1"/>
                </a:solidFill>
                <a:latin typeface="黑体" panose="02010609060101010101" charset="-122"/>
                <a:ea typeface="黑体" panose="02010609060101010101" charset="-122"/>
                <a:sym typeface="+mn-ea"/>
              </a:rPr>
            </a:fld>
            <a:endParaRPr lang="zh-CN" altLang="en-US" sz="1800" dirty="0">
              <a:solidFill>
                <a:schemeClr val="accent1"/>
              </a:solidFill>
              <a:latin typeface="黑体" panose="02010609060101010101" charset="-122"/>
              <a:ea typeface="黑体" panose="02010609060101010101" charset="-122"/>
              <a:sym typeface="+mn-ea"/>
            </a:endParaRPr>
          </a:p>
        </p:txBody>
      </p:sp>
      <p:pic>
        <p:nvPicPr>
          <p:cNvPr id="2" name="图片 1"/>
          <p:cNvPicPr>
            <a:picLocks noChangeAspect="1"/>
          </p:cNvPicPr>
          <p:nvPr/>
        </p:nvPicPr>
        <p:blipFill>
          <a:blip r:embed="rId6"/>
          <a:stretch>
            <a:fillRect/>
          </a:stretch>
        </p:blipFill>
        <p:spPr>
          <a:xfrm>
            <a:off x="326390" y="3472815"/>
            <a:ext cx="5425440" cy="2256790"/>
          </a:xfrm>
          <a:prstGeom prst="rect">
            <a:avLst/>
          </a:prstGeom>
        </p:spPr>
      </p:pic>
      <p:sp>
        <p:nvSpPr>
          <p:cNvPr id="7" name="内容占位符 3"/>
          <p:cNvSpPr txBox="1"/>
          <p:nvPr/>
        </p:nvSpPr>
        <p:spPr>
          <a:xfrm>
            <a:off x="6178550" y="1257935"/>
            <a:ext cx="5377180" cy="2837815"/>
          </a:xfrm>
          <a:prstGeom prst="rect">
            <a:avLst/>
          </a:prstGeom>
        </p:spPr>
        <p:txBody>
          <a:bodyPr vert="horz" lIns="91440" tIns="45720" rIns="91440" bIns="45720" rtlCol="0"/>
          <a:lstStyle>
            <a:lvl1pPr marL="0" indent="0" algn="just" defTabSz="914400" rtl="0" eaLnBrk="1" latinLnBrk="0" hangingPunct="1">
              <a:lnSpc>
                <a:spcPct val="120000"/>
              </a:lnSpc>
              <a:spcBef>
                <a:spcPts val="0"/>
              </a:spcBef>
              <a:buFont typeface="Arial" panose="020B0604020202020204" pitchFamily="34" charset="0"/>
              <a:buNone/>
              <a:defRPr sz="1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defRPr/>
            </a:pPr>
            <a:r>
              <a:rPr kumimoji="0" lang="zh-CN" altLang="en-US" sz="2000" b="1"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软件痛点：</a:t>
            </a:r>
            <a:r>
              <a:rPr kumimoji="0" lang="zh-CN" altLang="en-US" sz="2000" b="1"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大量算力闲置</a:t>
            </a:r>
            <a:endParaRPr kumimoji="0" lang="zh-CN" altLang="en-US" sz="2000" b="1"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endParaRPr>
          </a:p>
          <a:p>
            <a:pPr>
              <a:lnSpc>
                <a:spcPct val="150000"/>
              </a:lnSpc>
              <a:defRPr/>
            </a:pPr>
            <a:r>
              <a:rPr lang="en-US" altLang="zh-CN"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然而，开源社区中主流的图分析工具（如 NetworkX</a:t>
            </a:r>
            <a:r>
              <a:rPr lang="zh-CN" altLang="en-US"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a:t>
            </a:r>
            <a:r>
              <a:rPr lang="en-US" altLang="zh-CN"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igraph）主要基于Python原生实现，受限于GIL锁，在处理大规模图数据时只能单线程运行。</a:t>
            </a:r>
            <a:endParaRPr kumimoji="0" lang="en-US" altLang="zh-CN"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endParaRPr>
          </a:p>
        </p:txBody>
      </p:sp>
      <p:sp>
        <p:nvSpPr>
          <p:cNvPr id="9" name="文本框 8"/>
          <p:cNvSpPr txBox="1"/>
          <p:nvPr/>
        </p:nvSpPr>
        <p:spPr>
          <a:xfrm>
            <a:off x="0" y="6038850"/>
            <a:ext cx="12192635" cy="521970"/>
          </a:xfrm>
          <a:prstGeom prst="rect">
            <a:avLst/>
          </a:prstGeom>
          <a:noFill/>
        </p:spPr>
        <p:txBody>
          <a:bodyPr wrap="square" rtlCol="0">
            <a:spAutoFit/>
          </a:bodyPr>
          <a:p>
            <a:pPr algn="ctr"/>
            <a:r>
              <a:rPr lang="zh-CN" altLang="en-US" sz="2800" b="1">
                <a:ln/>
                <a:solidFill>
                  <a:schemeClr val="tx1"/>
                </a:solidFill>
                <a:effectLst>
                  <a:outerShdw blurRad="38100" dist="19050" dir="2700000" algn="tl" rotWithShape="0">
                    <a:schemeClr val="dk1">
                      <a:alpha val="40000"/>
                    </a:schemeClr>
                  </a:outerShdw>
                </a:effectLst>
              </a:rPr>
              <a:t>如何释放开发者手中既有的强大算力是核心问题</a:t>
            </a:r>
            <a:endParaRPr lang="zh-CN" altLang="en-US" sz="2800" b="1">
              <a:ln/>
              <a:solidFill>
                <a:schemeClr val="tx1"/>
              </a:solidFill>
              <a:effectLst>
                <a:outerShdw blurRad="38100" dist="19050" dir="2700000" algn="tl" rotWithShape="0">
                  <a:schemeClr val="dk1">
                    <a:alpha val="40000"/>
                  </a:schemeClr>
                </a:outerShdw>
              </a:effectLst>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334963" y="1"/>
            <a:ext cx="895768" cy="1132114"/>
          </a:xfrm>
          <a:prstGeom prst="rect">
            <a:avLst/>
          </a:prstGeom>
          <a:solidFill>
            <a:srgbClr val="104BA4"/>
          </a:solidFill>
          <a:ln>
            <a:noFill/>
          </a:ln>
          <a:effectLst>
            <a:outerShdw blurRad="3302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4" name="文本框 13"/>
          <p:cNvSpPr txBox="1"/>
          <p:nvPr/>
        </p:nvSpPr>
        <p:spPr>
          <a:xfrm>
            <a:off x="294551" y="284064"/>
            <a:ext cx="976591"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01</a:t>
            </a:r>
            <a:endParaRPr kumimoji="0" lang="zh-CN" altLang="en-US"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15" name="文本框 14"/>
          <p:cNvSpPr txBox="1"/>
          <p:nvPr/>
        </p:nvSpPr>
        <p:spPr>
          <a:xfrm>
            <a:off x="1424651" y="315446"/>
            <a:ext cx="3633629"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3200" dirty="0">
                <a:solidFill>
                  <a:srgbClr val="104BA4"/>
                </a:solidFill>
                <a:latin typeface="微软雅黑" panose="020B0503020204020204" pitchFamily="34" charset="-122"/>
                <a:ea typeface="微软雅黑" panose="020B0503020204020204" pitchFamily="34" charset="-122"/>
                <a:cs typeface="阿里巴巴普惠体" panose="00020600040101010101" pitchFamily="18" charset="-122"/>
              </a:rPr>
              <a:t>背景与需求分析</a:t>
            </a:r>
            <a:endParaRPr kumimoji="0" lang="zh-CN" altLang="en-US" sz="3200" b="0" i="0" u="none" strike="noStrike" kern="1200" cap="none" spc="0" normalizeH="0" baseline="0" noProof="0" dirty="0">
              <a:ln>
                <a:noFill/>
              </a:ln>
              <a:solidFill>
                <a:srgbClr val="104BA4"/>
              </a:solidFill>
              <a:effectLst/>
              <a:uLnTx/>
              <a:uFillTx/>
              <a:latin typeface="微软雅黑" panose="020B0503020204020204" pitchFamily="34" charset="-122"/>
              <a:ea typeface="微软雅黑" panose="020B0503020204020204" pitchFamily="34" charset="-122"/>
              <a:cs typeface="阿里巴巴普惠体" panose="00020600040101010101" pitchFamily="18" charset="-122"/>
            </a:endParaRPr>
          </a:p>
        </p:txBody>
      </p:sp>
      <p:grpSp>
        <p:nvGrpSpPr>
          <p:cNvPr id="18" name="组合 17"/>
          <p:cNvGrpSpPr/>
          <p:nvPr/>
        </p:nvGrpSpPr>
        <p:grpSpPr>
          <a:xfrm>
            <a:off x="9796257" y="238208"/>
            <a:ext cx="1964493" cy="708062"/>
            <a:chOff x="4246274" y="-10895"/>
            <a:chExt cx="3940182" cy="1420161"/>
          </a:xfrm>
        </p:grpSpPr>
        <p:grpSp>
          <p:nvGrpSpPr>
            <p:cNvPr id="19" name="组合 18"/>
            <p:cNvGrpSpPr/>
            <p:nvPr/>
          </p:nvGrpSpPr>
          <p:grpSpPr>
            <a:xfrm>
              <a:off x="4246274" y="-10895"/>
              <a:ext cx="3940181" cy="1400681"/>
              <a:chOff x="6547903" y="954561"/>
              <a:chExt cx="5069293" cy="1802069"/>
            </a:xfrm>
          </p:grpSpPr>
          <p:pic>
            <p:nvPicPr>
              <p:cNvPr id="21" name="图片 20"/>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6547903" y="985519"/>
                <a:ext cx="1771106" cy="1771111"/>
              </a:xfrm>
              <a:prstGeom prst="rect">
                <a:avLst/>
              </a:prstGeom>
            </p:spPr>
          </p:pic>
          <p:pic>
            <p:nvPicPr>
              <p:cNvPr id="22" name="图片 2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8270228" y="954561"/>
                <a:ext cx="3346968" cy="1271930"/>
              </a:xfrm>
              <a:prstGeom prst="rect">
                <a:avLst/>
              </a:prstGeom>
            </p:spPr>
          </p:pic>
        </p:grpSp>
        <p:sp>
          <p:nvSpPr>
            <p:cNvPr id="20" name="矩形 19"/>
            <p:cNvSpPr/>
            <p:nvPr/>
          </p:nvSpPr>
          <p:spPr>
            <a:xfrm>
              <a:off x="5622894" y="915420"/>
              <a:ext cx="2563562" cy="493846"/>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FUDAN UNIVERSITY</a:t>
              </a:r>
              <a:endPar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grpSp>
      <p:sp>
        <p:nvSpPr>
          <p:cNvPr id="4" name="内容占位符 3"/>
          <p:cNvSpPr txBox="1"/>
          <p:nvPr/>
        </p:nvSpPr>
        <p:spPr>
          <a:xfrm>
            <a:off x="679975" y="1138161"/>
            <a:ext cx="10966577" cy="1475613"/>
          </a:xfrm>
          <a:prstGeom prst="rect">
            <a:avLst/>
          </a:prstGeom>
        </p:spPr>
        <p:txBody>
          <a:bodyPr vert="horz" lIns="91440" tIns="45720" rIns="91440" bIns="45720" rtlCol="0"/>
          <a:lstStyle>
            <a:lvl1pPr marL="0" indent="0" algn="just" defTabSz="914400" rtl="0" eaLnBrk="1" latinLnBrk="0" hangingPunct="1">
              <a:lnSpc>
                <a:spcPct val="120000"/>
              </a:lnSpc>
              <a:spcBef>
                <a:spcPts val="0"/>
              </a:spcBef>
              <a:buFont typeface="Arial" panose="020B0604020202020204" pitchFamily="34" charset="0"/>
              <a:buNone/>
              <a:defRPr sz="1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algn="just" defTabSz="914400" rtl="0" eaLnBrk="1" fontAlgn="auto" latinLnBrk="0" hangingPunct="1">
              <a:lnSpc>
                <a:spcPct val="150000"/>
              </a:lnSpc>
              <a:spcBef>
                <a:spcPts val="0"/>
              </a:spcBef>
              <a:spcAft>
                <a:spcPts val="0"/>
              </a:spcAft>
              <a:buClrTx/>
              <a:buSzTx/>
              <a:buFont typeface="Arial" panose="020B0604020202020204" pitchFamily="34" charset="0"/>
              <a:buNone/>
              <a:defRPr/>
            </a:pPr>
            <a:r>
              <a:rPr lang="zh-CN" altLang="en-US" dirty="0">
                <a:solidFill>
                  <a:schemeClr val="tx1"/>
                </a:solidFill>
                <a:latin typeface="新宋体" panose="02010609030101010101" pitchFamily="49" charset="-122"/>
                <a:ea typeface="新宋体" panose="02010609030101010101" pitchFamily="49" charset="-122"/>
                <a:cs typeface="Menlo" panose="020B0609030804020204" pitchFamily="49" charset="0"/>
                <a:sym typeface="+mn-ea"/>
              </a:rPr>
              <a:t>下图所示为学者网</a:t>
            </a:r>
            <a:r>
              <a:rPr lang="zh-CN" altLang="en-US" dirty="0">
                <a:solidFill>
                  <a:schemeClr val="tx1"/>
                </a:solidFill>
                <a:latin typeface="Times New Roman" panose="02020603050405020304" pitchFamily="18" charset="0"/>
                <a:ea typeface="新宋体" panose="02010609030101010101" pitchFamily="49" charset="-122"/>
                <a:cs typeface="Times New Roman" panose="02020603050405020304" pitchFamily="18" charset="0"/>
                <a:sym typeface="+mn-ea"/>
              </a:rPr>
              <a:t>（</a:t>
            </a:r>
            <a:r>
              <a:rPr lang="en-US" altLang="zh-CN" dirty="0">
                <a:solidFill>
                  <a:schemeClr val="tx1"/>
                </a:solidFill>
                <a:latin typeface="Times New Roman" panose="02020603050405020304" pitchFamily="18" charset="0"/>
                <a:ea typeface="新宋体" panose="02010609030101010101" pitchFamily="49" charset="-122"/>
                <a:cs typeface="Times New Roman" panose="02020603050405020304" pitchFamily="18" charset="0"/>
                <a:sym typeface="+mn-ea"/>
              </a:rPr>
              <a:t>https://</a:t>
            </a:r>
            <a:r>
              <a:rPr lang="en-US" altLang="zh-CN" dirty="0" err="1">
                <a:solidFill>
                  <a:schemeClr val="tx1"/>
                </a:solidFill>
                <a:latin typeface="Times New Roman" panose="02020603050405020304" pitchFamily="18" charset="0"/>
                <a:ea typeface="新宋体" panose="02010609030101010101" pitchFamily="49" charset="-122"/>
                <a:cs typeface="Times New Roman" panose="02020603050405020304" pitchFamily="18" charset="0"/>
                <a:sym typeface="+mn-ea"/>
              </a:rPr>
              <a:t>www.scholat.com</a:t>
            </a:r>
            <a:r>
              <a:rPr lang="en-US" altLang="zh-CN" dirty="0">
                <a:solidFill>
                  <a:schemeClr val="tx1"/>
                </a:solidFill>
                <a:latin typeface="Times New Roman" panose="02020603050405020304" pitchFamily="18" charset="0"/>
                <a:ea typeface="新宋体" panose="02010609030101010101" pitchFamily="49" charset="-122"/>
                <a:cs typeface="Times New Roman" panose="02020603050405020304" pitchFamily="18" charset="0"/>
                <a:sym typeface="+mn-ea"/>
              </a:rPr>
              <a:t>/</a:t>
            </a:r>
            <a:r>
              <a:rPr lang="zh-CN" altLang="en-US" dirty="0">
                <a:solidFill>
                  <a:schemeClr val="tx1"/>
                </a:solidFill>
                <a:latin typeface="Times New Roman" panose="02020603050405020304" pitchFamily="18" charset="0"/>
                <a:ea typeface="新宋体" panose="02010609030101010101" pitchFamily="49" charset="-122"/>
                <a:cs typeface="Times New Roman" panose="02020603050405020304" pitchFamily="18" charset="0"/>
                <a:sym typeface="+mn-ea"/>
              </a:rPr>
              <a:t>）</a:t>
            </a:r>
            <a:r>
              <a:rPr lang="zh-CN" altLang="en-US" dirty="0">
                <a:solidFill>
                  <a:schemeClr val="tx1"/>
                </a:solidFill>
                <a:latin typeface="新宋体" panose="02010609030101010101" pitchFamily="49" charset="-122"/>
                <a:ea typeface="新宋体" panose="02010609030101010101" pitchFamily="49" charset="-122"/>
                <a:cs typeface="Menlo" panose="020B0609030804020204" pitchFamily="49" charset="0"/>
                <a:sym typeface="+mn-ea"/>
              </a:rPr>
              <a:t>所展示的知识图谱，对于此类规模的开源学者网络使用传统的代码框架进行图分析，所耗费的时间会非常长。</a:t>
            </a:r>
            <a:endParaRPr lang="zh-CN" altLang="en-US" dirty="0">
              <a:solidFill>
                <a:schemeClr val="tx1"/>
              </a:solidFill>
              <a:latin typeface="新宋体" panose="02010609030101010101" pitchFamily="49" charset="-122"/>
              <a:ea typeface="新宋体" panose="02010609030101010101" pitchFamily="49" charset="-122"/>
              <a:cs typeface="Menlo" panose="020B0609030804020204" pitchFamily="49" charset="0"/>
              <a:sym typeface="+mn-ea"/>
            </a:endParaRPr>
          </a:p>
        </p:txBody>
      </p:sp>
      <p:pic>
        <p:nvPicPr>
          <p:cNvPr id="5" name="图片 1"/>
          <p:cNvPicPr>
            <a:picLocks noChangeAspect="1"/>
          </p:cNvPicPr>
          <p:nvPr/>
        </p:nvPicPr>
        <p:blipFill>
          <a:blip r:embed="rId3"/>
          <a:stretch>
            <a:fillRect/>
          </a:stretch>
        </p:blipFill>
        <p:spPr>
          <a:xfrm>
            <a:off x="7870934" y="1660358"/>
            <a:ext cx="2154141" cy="1784411"/>
          </a:xfrm>
          <a:prstGeom prst="rect">
            <a:avLst/>
          </a:prstGeom>
        </p:spPr>
      </p:pic>
      <p:pic>
        <p:nvPicPr>
          <p:cNvPr id="6" name="图片 3"/>
          <p:cNvPicPr>
            <a:picLocks noChangeAspect="1"/>
          </p:cNvPicPr>
          <p:nvPr/>
        </p:nvPicPr>
        <p:blipFill>
          <a:blip r:embed="rId4"/>
          <a:stretch>
            <a:fillRect/>
          </a:stretch>
        </p:blipFill>
        <p:spPr>
          <a:xfrm>
            <a:off x="1424651" y="2120715"/>
            <a:ext cx="5194741" cy="1061907"/>
          </a:xfrm>
          <a:prstGeom prst="rect">
            <a:avLst/>
          </a:prstGeom>
        </p:spPr>
      </p:pic>
      <p:sp>
        <p:nvSpPr>
          <p:cNvPr id="2" name="TextBox 1"/>
          <p:cNvSpPr txBox="1"/>
          <p:nvPr/>
        </p:nvSpPr>
        <p:spPr>
          <a:xfrm>
            <a:off x="679975" y="3518845"/>
            <a:ext cx="11080775" cy="646331"/>
          </a:xfrm>
          <a:prstGeom prst="rect">
            <a:avLst/>
          </a:prstGeom>
          <a:noFill/>
        </p:spPr>
        <p:txBody>
          <a:bodyPr wrap="square" rtlCol="0">
            <a:spAutoFit/>
          </a:bodyPr>
          <a:lstStyle/>
          <a:p>
            <a:r>
              <a:rPr lang="en-US" dirty="0">
                <a:latin typeface="新宋体" panose="02010609030101010101" pitchFamily="49" charset="-122"/>
                <a:ea typeface="新宋体" panose="02010609030101010101" pitchFamily="49" charset="-122"/>
                <a:cs typeface="Menlo" panose="020B0609030804020204" pitchFamily="49" charset="0"/>
              </a:rPr>
              <a:t>我们也在</a:t>
            </a:r>
            <a:r>
              <a:rPr lang="en-US" dirty="0" err="1">
                <a:latin typeface="新宋体" panose="02010609030101010101" pitchFamily="49" charset="-122"/>
                <a:ea typeface="新宋体" panose="02010609030101010101" pitchFamily="49" charset="-122"/>
                <a:cs typeface="Menlo" panose="020B0609030804020204" pitchFamily="49" charset="0"/>
              </a:rPr>
              <a:t>几个现实网络数据集进行</a:t>
            </a:r>
            <a:r>
              <a:rPr lang="zh-CN" altLang="en-US" dirty="0">
                <a:latin typeface="新宋体" panose="02010609030101010101" pitchFamily="49" charset="-122"/>
                <a:ea typeface="新宋体" panose="02010609030101010101" pitchFamily="49" charset="-122"/>
                <a:cs typeface="Menlo" panose="020B0609030804020204" pitchFamily="49" charset="0"/>
              </a:rPr>
              <a:t>了测试，在使用</a:t>
            </a:r>
            <a:r>
              <a:rPr lang="en-US" altLang="zh-CN" dirty="0" err="1">
                <a:latin typeface="Times New Roman" panose="02020603050405020304" pitchFamily="18" charset="0"/>
                <a:ea typeface="新宋体" panose="02010609030101010101" pitchFamily="49" charset="-122"/>
                <a:cs typeface="Times New Roman" panose="02020603050405020304" pitchFamily="18" charset="0"/>
              </a:rPr>
              <a:t>EasyGraph</a:t>
            </a:r>
            <a:r>
              <a:rPr lang="zh-CN" altLang="en-US" dirty="0">
                <a:latin typeface="Times New Roman" panose="02020603050405020304" pitchFamily="18" charset="0"/>
                <a:ea typeface="新宋体" panose="02010609030101010101" pitchFamily="49" charset="-122"/>
                <a:cs typeface="Times New Roman" panose="02020603050405020304" pitchFamily="18" charset="0"/>
              </a:rPr>
              <a:t>和</a:t>
            </a:r>
            <a:r>
              <a:rPr lang="en-US" altLang="zh-CN" dirty="0" err="1">
                <a:latin typeface="Times New Roman" panose="02020603050405020304" pitchFamily="18" charset="0"/>
                <a:ea typeface="新宋体" panose="02010609030101010101" pitchFamily="49" charset="-122"/>
                <a:cs typeface="Times New Roman" panose="02020603050405020304" pitchFamily="18" charset="0"/>
              </a:rPr>
              <a:t>NetworkX</a:t>
            </a:r>
            <a:r>
              <a:rPr lang="zh-CN" altLang="en-US" dirty="0">
                <a:latin typeface="新宋体" panose="02010609030101010101" pitchFamily="49" charset="-122"/>
                <a:ea typeface="新宋体" panose="02010609030101010101" pitchFamily="49" charset="-122"/>
                <a:cs typeface="Menlo" panose="020B0609030804020204" pitchFamily="49" charset="0"/>
              </a:rPr>
              <a:t>计算较大的网络的</a:t>
            </a:r>
            <a:r>
              <a:rPr lang="zh-CN" altLang="en-US" dirty="0">
                <a:solidFill>
                  <a:srgbClr val="FF0000"/>
                </a:solidFill>
                <a:latin typeface="新宋体" panose="02010609030101010101" pitchFamily="49" charset="-122"/>
                <a:ea typeface="新宋体" panose="02010609030101010101" pitchFamily="49" charset="-122"/>
                <a:cs typeface="Menlo" panose="020B0609030804020204" pitchFamily="49" charset="0"/>
              </a:rPr>
              <a:t>聚类系数</a:t>
            </a:r>
            <a:r>
              <a:rPr lang="zh-CN" altLang="en-US" dirty="0">
                <a:latin typeface="新宋体" panose="02010609030101010101" pitchFamily="49" charset="-122"/>
                <a:ea typeface="新宋体" panose="02010609030101010101" pitchFamily="49" charset="-122"/>
                <a:cs typeface="Menlo" panose="020B0609030804020204" pitchFamily="49" charset="0"/>
              </a:rPr>
              <a:t>、</a:t>
            </a:r>
            <a:r>
              <a:rPr lang="zh-CN" altLang="en-US" dirty="0">
                <a:solidFill>
                  <a:srgbClr val="FF0000"/>
                </a:solidFill>
                <a:latin typeface="新宋体" panose="02010609030101010101" pitchFamily="49" charset="-122"/>
                <a:ea typeface="新宋体" panose="02010609030101010101" pitchFamily="49" charset="-122"/>
                <a:cs typeface="Menlo" panose="020B0609030804020204" pitchFamily="49" charset="0"/>
              </a:rPr>
              <a:t>网络约束</a:t>
            </a:r>
            <a:r>
              <a:rPr lang="zh-CN" altLang="en-US" dirty="0">
                <a:latin typeface="新宋体" panose="02010609030101010101" pitchFamily="49" charset="-122"/>
                <a:ea typeface="新宋体" panose="02010609030101010101" pitchFamily="49" charset="-122"/>
                <a:cs typeface="Menlo" panose="020B0609030804020204" pitchFamily="49" charset="0"/>
              </a:rPr>
              <a:t>等重要指标时，往往要花费较长时间。</a:t>
            </a:r>
            <a:endParaRPr lang="en-US" altLang="zh-CN" dirty="0">
              <a:latin typeface="新宋体" panose="02010609030101010101" pitchFamily="49" charset="-122"/>
              <a:ea typeface="新宋体" panose="02010609030101010101" pitchFamily="49" charset="-122"/>
            </a:endParaRPr>
          </a:p>
        </p:txBody>
      </p:sp>
      <p:graphicFrame>
        <p:nvGraphicFramePr>
          <p:cNvPr id="3" name="Table 2"/>
          <p:cNvGraphicFramePr>
            <a:graphicFrameLocks noGrp="1"/>
          </p:cNvGraphicFramePr>
          <p:nvPr/>
        </p:nvGraphicFramePr>
        <p:xfrm>
          <a:off x="957865" y="4293853"/>
          <a:ext cx="10410798" cy="2447428"/>
        </p:xfrm>
        <a:graphic>
          <a:graphicData uri="http://schemas.openxmlformats.org/drawingml/2006/table">
            <a:tbl>
              <a:tblPr firstRow="1" bandRow="1">
                <a:tableStyleId>{5C22544A-7EE6-4342-B048-85BDC9FD1C3A}</a:tableStyleId>
              </a:tblPr>
              <a:tblGrid>
                <a:gridCol w="1637457"/>
                <a:gridCol w="1154555"/>
                <a:gridCol w="1222310"/>
                <a:gridCol w="1455575"/>
                <a:gridCol w="1558213"/>
                <a:gridCol w="1483567"/>
                <a:gridCol w="1899121"/>
              </a:tblGrid>
              <a:tr h="452488">
                <a:tc>
                  <a:txBody>
                    <a:bodyPr/>
                    <a:lstStyle/>
                    <a:p>
                      <a:pPr algn="l"/>
                      <a:endParaRPr lang="en-US" b="0" dirty="0">
                        <a:latin typeface="Times New Roman" panose="02020603050405020304" pitchFamily="18" charset="0"/>
                        <a:cs typeface="Times New Roman" panose="02020603050405020304" pitchFamily="18" charset="0"/>
                      </a:endParaRPr>
                    </a:p>
                  </a:txBody>
                  <a:tcPr/>
                </a:tc>
                <a:tc>
                  <a:txBody>
                    <a:bodyPr/>
                    <a:lstStyle/>
                    <a:p>
                      <a:pPr algn="l"/>
                      <a:endParaRPr lang="en-US" b="0" dirty="0">
                        <a:latin typeface="Times New Roman" panose="02020603050405020304" pitchFamily="18" charset="0"/>
                        <a:cs typeface="Times New Roman" panose="02020603050405020304" pitchFamily="18" charset="0"/>
                      </a:endParaRPr>
                    </a:p>
                  </a:txBody>
                  <a:tcPr/>
                </a:tc>
                <a:tc>
                  <a:txBody>
                    <a:bodyPr/>
                    <a:lstStyle/>
                    <a:p>
                      <a:pPr algn="l"/>
                      <a:endParaRPr lang="en-US" b="0" dirty="0">
                        <a:latin typeface="Times New Roman" panose="02020603050405020304" pitchFamily="18" charset="0"/>
                        <a:cs typeface="Times New Roman" panose="02020603050405020304" pitchFamily="18" charset="0"/>
                      </a:endParaRPr>
                    </a:p>
                  </a:txBody>
                  <a:tcP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800" b="0" kern="1200" dirty="0" err="1">
                          <a:solidFill>
                            <a:srgbClr val="FF0000"/>
                          </a:solidFill>
                          <a:effectLst/>
                          <a:latin typeface="Times New Roman" panose="02020603050405020304" pitchFamily="18" charset="0"/>
                          <a:ea typeface="+mn-ea"/>
                          <a:cs typeface="Times New Roman" panose="02020603050405020304" pitchFamily="18" charset="0"/>
                        </a:rPr>
                        <a:t>Average_clustering</a:t>
                      </a:r>
                      <a:endParaRPr lang="en-US" sz="1800" b="0" kern="1200" dirty="0" err="1">
                        <a:solidFill>
                          <a:srgbClr val="FF0000"/>
                        </a:solidFill>
                        <a:effectLst/>
                        <a:latin typeface="Times New Roman" panose="02020603050405020304" pitchFamily="18" charset="0"/>
                        <a:ea typeface="+mn-ea"/>
                        <a:cs typeface="Times New Roman" panose="02020603050405020304" pitchFamily="18" charset="0"/>
                      </a:endParaRPr>
                    </a:p>
                  </a:txBody>
                  <a:tcPr/>
                </a:tc>
                <a:tc hMerge="1">
                  <a:tcP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800" b="0" kern="1200" dirty="0">
                          <a:solidFill>
                            <a:srgbClr val="FF0000"/>
                          </a:solidFill>
                          <a:effectLst/>
                          <a:latin typeface="Times New Roman" panose="02020603050405020304" pitchFamily="18" charset="0"/>
                          <a:ea typeface="+mn-ea"/>
                          <a:cs typeface="Times New Roman" panose="02020603050405020304" pitchFamily="18" charset="0"/>
                        </a:rPr>
                        <a:t>Constraint</a:t>
                      </a:r>
                      <a:endParaRPr lang="en-US" sz="1800" b="0" kern="1200" dirty="0">
                        <a:solidFill>
                          <a:srgbClr val="FF0000"/>
                        </a:solidFill>
                        <a:effectLst/>
                        <a:latin typeface="Times New Roman" panose="02020603050405020304" pitchFamily="18" charset="0"/>
                        <a:ea typeface="+mn-ea"/>
                        <a:cs typeface="Times New Roman" panose="02020603050405020304" pitchFamily="18" charset="0"/>
                      </a:endParaRPr>
                    </a:p>
                  </a:txBody>
                  <a:tcPr/>
                </a:tc>
                <a:tc hMerge="1">
                  <a:tcPr/>
                </a:tc>
              </a:tr>
              <a:tr h="398988">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sz="1800" b="0" kern="1200" dirty="0">
                        <a:solidFill>
                          <a:schemeClr val="dk1"/>
                        </a:solidFill>
                        <a:effectLst/>
                        <a:latin typeface="Times New Roman" panose="02020603050405020304" pitchFamily="18" charset="0"/>
                        <a:ea typeface="+mn-ea"/>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800" b="0" kern="1200" dirty="0">
                          <a:solidFill>
                            <a:schemeClr val="dk1"/>
                          </a:solidFill>
                          <a:effectLst/>
                          <a:latin typeface="Times New Roman" panose="02020603050405020304" pitchFamily="18" charset="0"/>
                          <a:ea typeface="+mn-ea"/>
                          <a:cs typeface="Times New Roman" panose="02020603050405020304" pitchFamily="18" charset="0"/>
                        </a:rPr>
                        <a:t>Nodes</a:t>
                      </a:r>
                      <a:endParaRPr lang="en-US" sz="1800" b="0" kern="1200" dirty="0">
                        <a:solidFill>
                          <a:schemeClr val="dk1"/>
                        </a:solidFill>
                        <a:effectLst/>
                        <a:latin typeface="Times New Roman" panose="02020603050405020304" pitchFamily="18" charset="0"/>
                        <a:ea typeface="+mn-ea"/>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800" b="0" kern="1200" dirty="0">
                          <a:solidFill>
                            <a:schemeClr val="dk1"/>
                          </a:solidFill>
                          <a:effectLst/>
                          <a:latin typeface="Times New Roman" panose="02020603050405020304" pitchFamily="18" charset="0"/>
                          <a:ea typeface="+mn-ea"/>
                          <a:cs typeface="Times New Roman" panose="02020603050405020304" pitchFamily="18" charset="0"/>
                        </a:rPr>
                        <a:t>Edges</a:t>
                      </a:r>
                      <a:endParaRPr lang="en-US" sz="1800" b="0" kern="1200" dirty="0">
                        <a:solidFill>
                          <a:schemeClr val="dk1"/>
                        </a:solidFill>
                        <a:effectLst/>
                        <a:latin typeface="Times New Roman" panose="02020603050405020304" pitchFamily="18" charset="0"/>
                        <a:ea typeface="+mn-ea"/>
                        <a:cs typeface="Times New Roman" panose="02020603050405020304" pitchFamily="18" charset="0"/>
                      </a:endParaRPr>
                    </a:p>
                  </a:txBody>
                  <a:tcPr/>
                </a:tc>
                <a:tc>
                  <a:txBody>
                    <a:bodyPr/>
                    <a:lstStyle/>
                    <a:p>
                      <a:pPr algn="ctr"/>
                      <a:r>
                        <a:rPr lang="en-US" b="0" dirty="0">
                          <a:latin typeface="Times New Roman" panose="02020603050405020304" pitchFamily="18" charset="0"/>
                          <a:cs typeface="Times New Roman" panose="02020603050405020304" pitchFamily="18" charset="0"/>
                        </a:rPr>
                        <a:t>EasyGraph</a:t>
                      </a:r>
                      <a:endParaRPr lang="en-US" b="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b="0" dirty="0">
                          <a:latin typeface="Times New Roman" panose="02020603050405020304" pitchFamily="18" charset="0"/>
                          <a:cs typeface="Times New Roman" panose="02020603050405020304" pitchFamily="18" charset="0"/>
                        </a:rPr>
                        <a:t>NetworkX</a:t>
                      </a:r>
                      <a:endParaRPr lang="en-US" b="0" dirty="0">
                        <a:latin typeface="Times New Roman" panose="02020603050405020304" pitchFamily="18" charset="0"/>
                        <a:cs typeface="Times New Roman" panose="02020603050405020304" pitchFamily="18" charset="0"/>
                      </a:endParaRPr>
                    </a:p>
                  </a:txBody>
                  <a:tcPr/>
                </a:tc>
                <a:tc>
                  <a:txBody>
                    <a:bodyPr/>
                    <a:lstStyle/>
                    <a:p>
                      <a:pPr algn="ctr"/>
                      <a:r>
                        <a:rPr lang="en-US" b="0" dirty="0">
                          <a:latin typeface="Times New Roman" panose="02020603050405020304" pitchFamily="18" charset="0"/>
                          <a:cs typeface="Times New Roman" panose="02020603050405020304" pitchFamily="18" charset="0"/>
                        </a:rPr>
                        <a:t>EasyGraph</a:t>
                      </a:r>
                      <a:endParaRPr lang="en-US" b="0" dirty="0">
                        <a:latin typeface="Times New Roman" panose="02020603050405020304" pitchFamily="18" charset="0"/>
                        <a:cs typeface="Times New Roman" panose="02020603050405020304" pitchFamily="18" charset="0"/>
                      </a:endParaRPr>
                    </a:p>
                  </a:txBody>
                  <a:tcPr/>
                </a:tc>
                <a:tc>
                  <a:txBody>
                    <a:bodyPr/>
                    <a:lstStyle/>
                    <a:p>
                      <a:pPr algn="ctr"/>
                      <a:r>
                        <a:rPr lang="en-US" b="0" dirty="0">
                          <a:latin typeface="Times New Roman" panose="02020603050405020304" pitchFamily="18" charset="0"/>
                          <a:cs typeface="Times New Roman" panose="02020603050405020304" pitchFamily="18" charset="0"/>
                        </a:rPr>
                        <a:t>NetworkX</a:t>
                      </a:r>
                      <a:endParaRPr lang="en-US" b="0" dirty="0">
                        <a:latin typeface="Times New Roman" panose="02020603050405020304" pitchFamily="18" charset="0"/>
                        <a:cs typeface="Times New Roman" panose="02020603050405020304" pitchFamily="18" charset="0"/>
                      </a:endParaRPr>
                    </a:p>
                  </a:txBody>
                  <a:tcPr/>
                </a:tc>
              </a:tr>
              <a:tr h="398988">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800" dirty="0">
                          <a:solidFill>
                            <a:srgbClr val="0E0E0E"/>
                          </a:solidFill>
                          <a:effectLst/>
                          <a:latin typeface="Times New Roman" panose="02020603050405020304" pitchFamily="18" charset="0"/>
                          <a:cs typeface="Times New Roman" panose="02020603050405020304" pitchFamily="18" charset="0"/>
                        </a:rPr>
                        <a:t>ca-</a:t>
                      </a:r>
                      <a:r>
                        <a:rPr lang="en-US" sz="1800" dirty="0" err="1">
                          <a:solidFill>
                            <a:srgbClr val="0E0E0E"/>
                          </a:solidFill>
                          <a:effectLst/>
                          <a:latin typeface="Times New Roman" panose="02020603050405020304" pitchFamily="18" charset="0"/>
                          <a:cs typeface="Times New Roman" panose="02020603050405020304" pitchFamily="18" charset="0"/>
                        </a:rPr>
                        <a:t>HepPh</a:t>
                      </a:r>
                      <a:endParaRPr lang="en-US" sz="1800" dirty="0">
                        <a:solidFill>
                          <a:srgbClr val="0E0E0E"/>
                        </a:solidFill>
                        <a:effectLst/>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800" dirty="0">
                          <a:solidFill>
                            <a:srgbClr val="0E0E0E"/>
                          </a:solidFill>
                          <a:effectLst/>
                          <a:latin typeface="Times New Roman" panose="02020603050405020304" pitchFamily="18" charset="0"/>
                          <a:cs typeface="Times New Roman" panose="02020603050405020304" pitchFamily="18" charset="0"/>
                        </a:rPr>
                        <a:t>12,008</a:t>
                      </a:r>
                      <a:endParaRPr lang="en-US" sz="1800" dirty="0">
                        <a:solidFill>
                          <a:srgbClr val="0E0E0E"/>
                        </a:solidFill>
                        <a:effectLst/>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800" dirty="0">
                          <a:solidFill>
                            <a:srgbClr val="0E0E0E"/>
                          </a:solidFill>
                          <a:effectLst/>
                          <a:latin typeface="Times New Roman" panose="02020603050405020304" pitchFamily="18" charset="0"/>
                          <a:cs typeface="Times New Roman" panose="02020603050405020304" pitchFamily="18" charset="0"/>
                        </a:rPr>
                        <a:t>118,521</a:t>
                      </a:r>
                      <a:endParaRPr lang="en-US" sz="1800" dirty="0">
                        <a:solidFill>
                          <a:srgbClr val="0E0E0E"/>
                        </a:solidFill>
                        <a:effectLst/>
                        <a:latin typeface="Times New Roman" panose="02020603050405020304" pitchFamily="18" charset="0"/>
                        <a:cs typeface="Times New Roman" panose="02020603050405020304" pitchFamily="18" charset="0"/>
                      </a:endParaRPr>
                    </a:p>
                  </a:txBody>
                  <a:tcPr/>
                </a:tc>
                <a:tc>
                  <a:txBody>
                    <a:bodyPr/>
                    <a:lstStyle/>
                    <a:p>
                      <a:pPr algn="ctr"/>
                      <a:r>
                        <a:rPr lang="en-US" b="0" dirty="0">
                          <a:solidFill>
                            <a:srgbClr val="FF0000"/>
                          </a:solidFill>
                          <a:latin typeface="Times New Roman" panose="02020603050405020304" pitchFamily="18" charset="0"/>
                          <a:cs typeface="Times New Roman" panose="02020603050405020304" pitchFamily="18" charset="0"/>
                        </a:rPr>
                        <a:t>1.44s</a:t>
                      </a:r>
                      <a:endParaRPr lang="en-US" b="0" dirty="0">
                        <a:solidFill>
                          <a:srgbClr val="FF0000"/>
                        </a:solidFill>
                        <a:latin typeface="Times New Roman" panose="02020603050405020304" pitchFamily="18" charset="0"/>
                        <a:cs typeface="Times New Roman" panose="02020603050405020304" pitchFamily="18" charset="0"/>
                      </a:endParaRPr>
                    </a:p>
                  </a:txBody>
                  <a:tcPr/>
                </a:tc>
                <a:tc>
                  <a:txBody>
                    <a:bodyPr/>
                    <a:lstStyle/>
                    <a:p>
                      <a:pPr algn="ctr"/>
                      <a:r>
                        <a:rPr lang="en-US" b="0" dirty="0">
                          <a:solidFill>
                            <a:srgbClr val="FF0000"/>
                          </a:solidFill>
                          <a:latin typeface="Times New Roman" panose="02020603050405020304" pitchFamily="18" charset="0"/>
                          <a:cs typeface="Times New Roman" panose="02020603050405020304" pitchFamily="18" charset="0"/>
                        </a:rPr>
                        <a:t>1.97s</a:t>
                      </a:r>
                      <a:endParaRPr lang="en-US" b="0" dirty="0">
                        <a:solidFill>
                          <a:srgbClr val="FF0000"/>
                        </a:solidFill>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800" kern="1200" dirty="0">
                          <a:solidFill>
                            <a:srgbClr val="FF0000"/>
                          </a:solidFill>
                          <a:effectLst/>
                          <a:latin typeface="Times New Roman" panose="02020603050405020304" pitchFamily="18" charset="0"/>
                          <a:ea typeface="+mn-ea"/>
                          <a:cs typeface="Times New Roman" panose="02020603050405020304" pitchFamily="18" charset="0"/>
                        </a:rPr>
                        <a:t>95.95s</a:t>
                      </a:r>
                      <a:endParaRPr lang="en-US" sz="1800" kern="1200" dirty="0">
                        <a:solidFill>
                          <a:srgbClr val="FF0000"/>
                        </a:solidFill>
                        <a:effectLst/>
                        <a:latin typeface="Times New Roman" panose="02020603050405020304" pitchFamily="18" charset="0"/>
                        <a:ea typeface="+mn-ea"/>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b="0" dirty="0">
                          <a:solidFill>
                            <a:srgbClr val="FF0000"/>
                          </a:solidFill>
                          <a:latin typeface="Times New Roman" panose="02020603050405020304" pitchFamily="18" charset="0"/>
                          <a:cs typeface="Times New Roman" panose="02020603050405020304" pitchFamily="18" charset="0"/>
                        </a:rPr>
                        <a:t>&gt;1h</a:t>
                      </a:r>
                      <a:endParaRPr lang="en-US" b="0" dirty="0">
                        <a:solidFill>
                          <a:srgbClr val="FF0000"/>
                        </a:solidFill>
                        <a:latin typeface="Times New Roman" panose="02020603050405020304" pitchFamily="18" charset="0"/>
                        <a:cs typeface="Times New Roman" panose="02020603050405020304" pitchFamily="18" charset="0"/>
                      </a:endParaRPr>
                    </a:p>
                  </a:txBody>
                  <a:tcPr/>
                </a:tc>
              </a:tr>
              <a:tr h="398988">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800" b="0" kern="1200" dirty="0">
                          <a:solidFill>
                            <a:schemeClr val="dk1"/>
                          </a:solidFill>
                          <a:effectLst/>
                          <a:latin typeface="Times New Roman" panose="02020603050405020304" pitchFamily="18" charset="0"/>
                          <a:ea typeface="+mn-ea"/>
                          <a:cs typeface="Times New Roman" panose="02020603050405020304" pitchFamily="18" charset="0"/>
                        </a:rPr>
                        <a:t>email-Enron</a:t>
                      </a:r>
                      <a:endParaRPr lang="en-US" sz="1800" b="0" kern="1200" dirty="0">
                        <a:solidFill>
                          <a:schemeClr val="dk1"/>
                        </a:solidFill>
                        <a:effectLst/>
                        <a:latin typeface="Times New Roman" panose="02020603050405020304" pitchFamily="18" charset="0"/>
                        <a:ea typeface="+mn-ea"/>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800" b="0" kern="1200" dirty="0">
                          <a:solidFill>
                            <a:schemeClr val="dk1"/>
                          </a:solidFill>
                          <a:effectLst/>
                          <a:latin typeface="Times New Roman" panose="02020603050405020304" pitchFamily="18" charset="0"/>
                          <a:ea typeface="+mn-ea"/>
                          <a:cs typeface="Times New Roman" panose="02020603050405020304" pitchFamily="18" charset="0"/>
                        </a:rPr>
                        <a:t>36,692</a:t>
                      </a:r>
                      <a:endParaRPr lang="en-US" sz="1800" b="0" kern="1200" dirty="0">
                        <a:solidFill>
                          <a:schemeClr val="dk1"/>
                        </a:solidFill>
                        <a:effectLst/>
                        <a:latin typeface="Times New Roman" panose="02020603050405020304" pitchFamily="18" charset="0"/>
                        <a:ea typeface="+mn-ea"/>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800" b="0" kern="1200" dirty="0">
                          <a:solidFill>
                            <a:schemeClr val="dk1"/>
                          </a:solidFill>
                          <a:effectLst/>
                          <a:latin typeface="Times New Roman" panose="02020603050405020304" pitchFamily="18" charset="0"/>
                          <a:ea typeface="+mn-ea"/>
                          <a:cs typeface="Times New Roman" panose="02020603050405020304" pitchFamily="18" charset="0"/>
                        </a:rPr>
                        <a:t>183,831</a:t>
                      </a:r>
                      <a:endParaRPr lang="en-US" sz="1800" b="0" kern="1200" dirty="0">
                        <a:solidFill>
                          <a:schemeClr val="dk1"/>
                        </a:solidFill>
                        <a:effectLst/>
                        <a:latin typeface="Times New Roman" panose="02020603050405020304" pitchFamily="18" charset="0"/>
                        <a:ea typeface="+mn-ea"/>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800" b="0" kern="1200" dirty="0">
                          <a:solidFill>
                            <a:srgbClr val="FF0000"/>
                          </a:solidFill>
                          <a:effectLst/>
                          <a:latin typeface="Times New Roman" panose="02020603050405020304" pitchFamily="18" charset="0"/>
                          <a:ea typeface="+mn-ea"/>
                          <a:cs typeface="Times New Roman" panose="02020603050405020304" pitchFamily="18" charset="0"/>
                        </a:rPr>
                        <a:t>8.52s</a:t>
                      </a:r>
                      <a:endParaRPr lang="en-US" sz="1800" b="0" kern="1200" dirty="0">
                        <a:solidFill>
                          <a:srgbClr val="FF0000"/>
                        </a:solidFill>
                        <a:effectLst/>
                        <a:latin typeface="Times New Roman" panose="02020603050405020304" pitchFamily="18" charset="0"/>
                        <a:ea typeface="+mn-ea"/>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800" b="0" kern="1200" dirty="0">
                          <a:solidFill>
                            <a:srgbClr val="FF0000"/>
                          </a:solidFill>
                          <a:effectLst/>
                          <a:latin typeface="Times New Roman" panose="02020603050405020304" pitchFamily="18" charset="0"/>
                          <a:ea typeface="+mn-ea"/>
                          <a:cs typeface="Times New Roman" panose="02020603050405020304" pitchFamily="18" charset="0"/>
                        </a:rPr>
                        <a:t>8.69s</a:t>
                      </a:r>
                      <a:endParaRPr lang="en-US" sz="1800" b="0" kern="1200" dirty="0">
                        <a:solidFill>
                          <a:srgbClr val="FF0000"/>
                        </a:solidFill>
                        <a:effectLst/>
                        <a:latin typeface="Times New Roman" panose="02020603050405020304" pitchFamily="18" charset="0"/>
                        <a:ea typeface="+mn-ea"/>
                        <a:cs typeface="Times New Roman" panose="02020603050405020304" pitchFamily="18" charset="0"/>
                      </a:endParaRPr>
                    </a:p>
                  </a:txBody>
                  <a:tcPr/>
                </a:tc>
                <a:tc>
                  <a:txBody>
                    <a:bodyPr/>
                    <a:lstStyle/>
                    <a:p>
                      <a:pPr algn="ctr"/>
                      <a:r>
                        <a:rPr lang="en-US" b="0" dirty="0">
                          <a:solidFill>
                            <a:srgbClr val="FF0000"/>
                          </a:solidFill>
                          <a:latin typeface="Times New Roman" panose="02020603050405020304" pitchFamily="18" charset="0"/>
                          <a:cs typeface="Times New Roman" panose="02020603050405020304" pitchFamily="18" charset="0"/>
                        </a:rPr>
                        <a:t>857.9</a:t>
                      </a:r>
                      <a:r>
                        <a:rPr lang="en-US" altLang="zh-CN" b="0" dirty="0">
                          <a:solidFill>
                            <a:srgbClr val="FF0000"/>
                          </a:solidFill>
                          <a:latin typeface="Times New Roman" panose="02020603050405020304" pitchFamily="18" charset="0"/>
                          <a:cs typeface="Times New Roman" panose="02020603050405020304" pitchFamily="18" charset="0"/>
                        </a:rPr>
                        <a:t>5s</a:t>
                      </a:r>
                      <a:endParaRPr lang="en-US" altLang="zh-CN" b="0" dirty="0">
                        <a:solidFill>
                          <a:srgbClr val="FF0000"/>
                        </a:solidFill>
                        <a:latin typeface="Times New Roman" panose="02020603050405020304" pitchFamily="18" charset="0"/>
                        <a:cs typeface="Times New Roman" panose="02020603050405020304" pitchFamily="18" charset="0"/>
                      </a:endParaRPr>
                    </a:p>
                  </a:txBody>
                  <a:tcPr/>
                </a:tc>
                <a:tc>
                  <a:txBody>
                    <a:bodyPr/>
                    <a:lstStyle/>
                    <a:p>
                      <a:pPr algn="ctr"/>
                      <a:r>
                        <a:rPr lang="en-US" b="0" dirty="0">
                          <a:solidFill>
                            <a:srgbClr val="FF0000"/>
                          </a:solidFill>
                          <a:latin typeface="Times New Roman" panose="02020603050405020304" pitchFamily="18" charset="0"/>
                          <a:cs typeface="Times New Roman" panose="02020603050405020304" pitchFamily="18" charset="0"/>
                        </a:rPr>
                        <a:t>&gt;1h</a:t>
                      </a:r>
                      <a:endParaRPr lang="en-US" b="0" dirty="0">
                        <a:solidFill>
                          <a:srgbClr val="FF0000"/>
                        </a:solidFill>
                        <a:latin typeface="Times New Roman" panose="02020603050405020304" pitchFamily="18" charset="0"/>
                        <a:cs typeface="Times New Roman" panose="02020603050405020304" pitchFamily="18" charset="0"/>
                      </a:endParaRPr>
                    </a:p>
                  </a:txBody>
                  <a:tcPr/>
                </a:tc>
              </a:tr>
              <a:tr h="398988">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800" b="0" kern="1200" dirty="0">
                          <a:solidFill>
                            <a:schemeClr val="dk1"/>
                          </a:solidFill>
                          <a:effectLst/>
                          <a:latin typeface="Times New Roman" panose="02020603050405020304" pitchFamily="18" charset="0"/>
                          <a:ea typeface="+mn-ea"/>
                          <a:cs typeface="Times New Roman" panose="02020603050405020304" pitchFamily="18" charset="0"/>
                        </a:rPr>
                        <a:t>soc-Epinions1</a:t>
                      </a:r>
                      <a:endParaRPr lang="en-US" sz="1800" b="0" kern="1200" dirty="0">
                        <a:solidFill>
                          <a:schemeClr val="dk1"/>
                        </a:solidFill>
                        <a:effectLst/>
                        <a:latin typeface="Times New Roman" panose="02020603050405020304" pitchFamily="18" charset="0"/>
                        <a:ea typeface="+mn-ea"/>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800" b="0" kern="1200" dirty="0">
                          <a:solidFill>
                            <a:schemeClr val="dk1"/>
                          </a:solidFill>
                          <a:effectLst/>
                          <a:latin typeface="Times New Roman" panose="02020603050405020304" pitchFamily="18" charset="0"/>
                          <a:ea typeface="+mn-ea"/>
                          <a:cs typeface="Times New Roman" panose="02020603050405020304" pitchFamily="18" charset="0"/>
                        </a:rPr>
                        <a:t>75,879</a:t>
                      </a:r>
                      <a:endParaRPr lang="en-US" sz="1800" b="0" kern="1200" dirty="0">
                        <a:solidFill>
                          <a:schemeClr val="dk1"/>
                        </a:solidFill>
                        <a:effectLst/>
                        <a:latin typeface="Times New Roman" panose="02020603050405020304" pitchFamily="18" charset="0"/>
                        <a:ea typeface="+mn-ea"/>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800" b="0" kern="1200" dirty="0">
                          <a:solidFill>
                            <a:schemeClr val="dk1"/>
                          </a:solidFill>
                          <a:effectLst/>
                          <a:latin typeface="Times New Roman" panose="02020603050405020304" pitchFamily="18" charset="0"/>
                          <a:ea typeface="+mn-ea"/>
                          <a:cs typeface="Times New Roman" panose="02020603050405020304" pitchFamily="18" charset="0"/>
                        </a:rPr>
                        <a:t>508,837</a:t>
                      </a:r>
                      <a:endParaRPr lang="en-US" sz="1800" b="0" kern="1200" dirty="0">
                        <a:solidFill>
                          <a:schemeClr val="dk1"/>
                        </a:solidFill>
                        <a:effectLst/>
                        <a:latin typeface="Times New Roman" panose="02020603050405020304" pitchFamily="18" charset="0"/>
                        <a:ea typeface="+mn-ea"/>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800" b="0" kern="1200" dirty="0">
                          <a:solidFill>
                            <a:srgbClr val="FF0000"/>
                          </a:solidFill>
                          <a:effectLst/>
                          <a:latin typeface="Times New Roman" panose="02020603050405020304" pitchFamily="18" charset="0"/>
                          <a:ea typeface="+mn-ea"/>
                          <a:cs typeface="Times New Roman" panose="02020603050405020304" pitchFamily="18" charset="0"/>
                        </a:rPr>
                        <a:t>13.55s</a:t>
                      </a:r>
                      <a:endParaRPr lang="en-US" sz="1800" b="0" kern="1200" dirty="0">
                        <a:solidFill>
                          <a:srgbClr val="FF0000"/>
                        </a:solidFill>
                        <a:effectLst/>
                        <a:latin typeface="Times New Roman" panose="02020603050405020304" pitchFamily="18" charset="0"/>
                        <a:ea typeface="+mn-ea"/>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800" b="0" kern="1200" dirty="0">
                          <a:solidFill>
                            <a:srgbClr val="FF0000"/>
                          </a:solidFill>
                          <a:effectLst/>
                          <a:latin typeface="Times New Roman" panose="02020603050405020304" pitchFamily="18" charset="0"/>
                          <a:ea typeface="+mn-ea"/>
                          <a:cs typeface="Times New Roman" panose="02020603050405020304" pitchFamily="18" charset="0"/>
                        </a:rPr>
                        <a:t>13.69s</a:t>
                      </a:r>
                      <a:endParaRPr lang="en-US" sz="1800" b="0" kern="1200" dirty="0">
                        <a:solidFill>
                          <a:srgbClr val="FF0000"/>
                        </a:solidFill>
                        <a:effectLst/>
                        <a:latin typeface="Times New Roman" panose="02020603050405020304" pitchFamily="18" charset="0"/>
                        <a:ea typeface="+mn-ea"/>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b="0" dirty="0">
                          <a:solidFill>
                            <a:srgbClr val="FF0000"/>
                          </a:solidFill>
                          <a:latin typeface="Times New Roman" panose="02020603050405020304" pitchFamily="18" charset="0"/>
                          <a:cs typeface="Times New Roman" panose="02020603050405020304" pitchFamily="18" charset="0"/>
                        </a:rPr>
                        <a:t>&gt;1h</a:t>
                      </a:r>
                      <a:endParaRPr lang="en-US" b="0" dirty="0">
                        <a:solidFill>
                          <a:srgbClr val="FF0000"/>
                        </a:solidFill>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b="0" dirty="0">
                          <a:solidFill>
                            <a:srgbClr val="FF0000"/>
                          </a:solidFill>
                          <a:latin typeface="Times New Roman" panose="02020603050405020304" pitchFamily="18" charset="0"/>
                          <a:cs typeface="Times New Roman" panose="02020603050405020304" pitchFamily="18" charset="0"/>
                        </a:rPr>
                        <a:t>&gt;1h</a:t>
                      </a:r>
                      <a:endParaRPr lang="en-US" b="0" dirty="0">
                        <a:solidFill>
                          <a:srgbClr val="FF0000"/>
                        </a:solidFill>
                        <a:latin typeface="Times New Roman" panose="02020603050405020304" pitchFamily="18" charset="0"/>
                        <a:cs typeface="Times New Roman" panose="02020603050405020304" pitchFamily="18" charset="0"/>
                      </a:endParaRPr>
                    </a:p>
                  </a:txBody>
                  <a:tcPr/>
                </a:tc>
              </a:tr>
              <a:tr h="398988">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800" b="0" kern="1200" dirty="0" err="1">
                          <a:solidFill>
                            <a:schemeClr val="dk1"/>
                          </a:solidFill>
                          <a:effectLst/>
                          <a:latin typeface="Times New Roman" panose="02020603050405020304" pitchFamily="18" charset="0"/>
                          <a:ea typeface="+mn-ea"/>
                          <a:cs typeface="Times New Roman" panose="02020603050405020304" pitchFamily="18" charset="0"/>
                        </a:rPr>
                        <a:t>digg</a:t>
                      </a:r>
                      <a:r>
                        <a:rPr lang="en-US" sz="1800" b="0" kern="1200" dirty="0">
                          <a:solidFill>
                            <a:schemeClr val="dk1"/>
                          </a:solidFill>
                          <a:effectLst/>
                          <a:latin typeface="Times New Roman" panose="02020603050405020304" pitchFamily="18" charset="0"/>
                          <a:ea typeface="+mn-ea"/>
                          <a:cs typeface="Times New Roman" panose="02020603050405020304" pitchFamily="18" charset="0"/>
                        </a:rPr>
                        <a:t>-friends</a:t>
                      </a:r>
                      <a:endParaRPr lang="en-US" sz="1800" b="0" kern="1200" dirty="0">
                        <a:solidFill>
                          <a:schemeClr val="dk1"/>
                        </a:solidFill>
                        <a:effectLst/>
                        <a:latin typeface="Times New Roman" panose="02020603050405020304" pitchFamily="18" charset="0"/>
                        <a:ea typeface="+mn-ea"/>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800" b="0" kern="1200" dirty="0">
                          <a:solidFill>
                            <a:schemeClr val="dk1"/>
                          </a:solidFill>
                          <a:effectLst/>
                          <a:latin typeface="Times New Roman" panose="02020603050405020304" pitchFamily="18" charset="0"/>
                          <a:ea typeface="+mn-ea"/>
                          <a:cs typeface="Times New Roman" panose="02020603050405020304" pitchFamily="18" charset="0"/>
                        </a:rPr>
                        <a:t>279,630</a:t>
                      </a:r>
                      <a:endParaRPr lang="en-US" sz="1800" b="0" kern="1200" dirty="0">
                        <a:solidFill>
                          <a:schemeClr val="dk1"/>
                        </a:solidFill>
                        <a:effectLst/>
                        <a:latin typeface="Times New Roman" panose="02020603050405020304" pitchFamily="18" charset="0"/>
                        <a:ea typeface="+mn-ea"/>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800" b="0" kern="1200" dirty="0">
                          <a:solidFill>
                            <a:schemeClr val="dk1"/>
                          </a:solidFill>
                          <a:effectLst/>
                          <a:latin typeface="Times New Roman" panose="02020603050405020304" pitchFamily="18" charset="0"/>
                          <a:ea typeface="+mn-ea"/>
                          <a:cs typeface="Times New Roman" panose="02020603050405020304" pitchFamily="18" charset="0"/>
                        </a:rPr>
                        <a:t>1,731,653</a:t>
                      </a:r>
                      <a:endParaRPr lang="en-US" sz="1800" b="0" kern="1200" dirty="0">
                        <a:solidFill>
                          <a:schemeClr val="dk1"/>
                        </a:solidFill>
                        <a:effectLst/>
                        <a:latin typeface="Times New Roman" panose="02020603050405020304" pitchFamily="18" charset="0"/>
                        <a:ea typeface="+mn-ea"/>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b="0" dirty="0">
                          <a:solidFill>
                            <a:srgbClr val="FF0000"/>
                          </a:solidFill>
                          <a:latin typeface="Times New Roman" panose="02020603050405020304" pitchFamily="18" charset="0"/>
                          <a:cs typeface="Times New Roman" panose="02020603050405020304" pitchFamily="18" charset="0"/>
                        </a:rPr>
                        <a:t>101.73s</a:t>
                      </a:r>
                      <a:endParaRPr lang="en-US" b="0" dirty="0">
                        <a:solidFill>
                          <a:srgbClr val="FF0000"/>
                        </a:solidFill>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b="0" dirty="0">
                          <a:solidFill>
                            <a:srgbClr val="FF0000"/>
                          </a:solidFill>
                          <a:latin typeface="Times New Roman" panose="02020603050405020304" pitchFamily="18" charset="0"/>
                          <a:cs typeface="Times New Roman" panose="02020603050405020304" pitchFamily="18" charset="0"/>
                        </a:rPr>
                        <a:t>101.23s</a:t>
                      </a:r>
                      <a:endParaRPr lang="en-US" b="0" dirty="0">
                        <a:solidFill>
                          <a:srgbClr val="FF0000"/>
                        </a:solidFill>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b="0" dirty="0">
                          <a:solidFill>
                            <a:srgbClr val="FF0000"/>
                          </a:solidFill>
                          <a:latin typeface="Times New Roman" panose="02020603050405020304" pitchFamily="18" charset="0"/>
                          <a:cs typeface="Times New Roman" panose="02020603050405020304" pitchFamily="18" charset="0"/>
                        </a:rPr>
                        <a:t>&gt;1h</a:t>
                      </a:r>
                      <a:endParaRPr lang="en-US" b="0" dirty="0">
                        <a:solidFill>
                          <a:srgbClr val="FF0000"/>
                        </a:solidFill>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b="0" dirty="0">
                          <a:solidFill>
                            <a:srgbClr val="FF0000"/>
                          </a:solidFill>
                          <a:latin typeface="Times New Roman" panose="02020603050405020304" pitchFamily="18" charset="0"/>
                          <a:cs typeface="Times New Roman" panose="02020603050405020304" pitchFamily="18" charset="0"/>
                        </a:rPr>
                        <a:t>&gt;1h</a:t>
                      </a:r>
                      <a:endParaRPr lang="en-US" b="0" dirty="0">
                        <a:solidFill>
                          <a:srgbClr val="FF0000"/>
                        </a:solidFill>
                        <a:latin typeface="Times New Roman" panose="02020603050405020304" pitchFamily="18" charset="0"/>
                        <a:cs typeface="Times New Roman" panose="02020603050405020304" pitchFamily="18" charset="0"/>
                      </a:endParaRPr>
                    </a:p>
                  </a:txBody>
                  <a:tcPr/>
                </a:tc>
              </a:tr>
            </a:tbl>
          </a:graphicData>
        </a:graphic>
      </p:graphicFrame>
      <p:sp>
        <p:nvSpPr>
          <p:cNvPr id="8" name="灯片编号占位符 1"/>
          <p:cNvSpPr>
            <a:spLocks noGrp="1"/>
          </p:cNvSpPr>
          <p:nvPr>
            <p:ph type="sldNum" sz="quarter" idx="12"/>
          </p:nvPr>
        </p:nvSpPr>
        <p:spPr>
          <a:xfrm>
            <a:off x="9012550" y="6312804"/>
            <a:ext cx="2743200" cy="365125"/>
          </a:xfrm>
        </p:spPr>
        <p:txBody>
          <a:bodyPr vert="horz" lIns="91440" tIns="45720" rIns="91440" bIns="45720" rtlCol="0" anchor="ctr">
            <a:normAutofit lnSpcReduction="10000"/>
          </a:bodyPr>
          <a:lstStyle/>
          <a:p>
            <a:pPr lvl="0" algn="r">
              <a:buClrTx/>
              <a:buSzTx/>
              <a:buFontTx/>
            </a:pPr>
            <a:fld id="{9A0DB2DC-4C9A-4742-B13C-FB6460FD3503}" type="slidenum">
              <a:rPr lang="zh-CN" altLang="en-US" sz="1800" smtClean="0">
                <a:solidFill>
                  <a:schemeClr val="accent1"/>
                </a:solidFill>
                <a:latin typeface="黑体" panose="02010609060101010101" charset="-122"/>
                <a:ea typeface="黑体" panose="02010609060101010101" charset="-122"/>
                <a:sym typeface="+mn-ea"/>
              </a:rPr>
            </a:fld>
            <a:endParaRPr lang="zh-CN" altLang="en-US" sz="1800" dirty="0">
              <a:solidFill>
                <a:schemeClr val="accent1"/>
              </a:solidFill>
              <a:latin typeface="黑体" panose="02010609060101010101" charset="-122"/>
              <a:ea typeface="黑体" panose="02010609060101010101" charset="-122"/>
              <a:sym typeface="+mn-ea"/>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334963" y="1"/>
            <a:ext cx="895768" cy="1132114"/>
          </a:xfrm>
          <a:prstGeom prst="rect">
            <a:avLst/>
          </a:prstGeom>
          <a:solidFill>
            <a:srgbClr val="104BA4"/>
          </a:solidFill>
          <a:ln>
            <a:noFill/>
          </a:ln>
          <a:effectLst>
            <a:outerShdw blurRad="3302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4" name="文本框 13"/>
          <p:cNvSpPr txBox="1"/>
          <p:nvPr/>
        </p:nvSpPr>
        <p:spPr>
          <a:xfrm>
            <a:off x="294551" y="284064"/>
            <a:ext cx="976591"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01</a:t>
            </a:r>
            <a:endParaRPr kumimoji="0" lang="zh-CN" altLang="en-US"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grpSp>
        <p:nvGrpSpPr>
          <p:cNvPr id="18" name="组合 17"/>
          <p:cNvGrpSpPr/>
          <p:nvPr/>
        </p:nvGrpSpPr>
        <p:grpSpPr>
          <a:xfrm>
            <a:off x="9796257" y="238208"/>
            <a:ext cx="1964493" cy="708062"/>
            <a:chOff x="4246274" y="-10895"/>
            <a:chExt cx="3940182" cy="1420161"/>
          </a:xfrm>
        </p:grpSpPr>
        <p:grpSp>
          <p:nvGrpSpPr>
            <p:cNvPr id="19" name="组合 18"/>
            <p:cNvGrpSpPr/>
            <p:nvPr/>
          </p:nvGrpSpPr>
          <p:grpSpPr>
            <a:xfrm>
              <a:off x="4246274" y="-10895"/>
              <a:ext cx="3940181" cy="1400681"/>
              <a:chOff x="6547903" y="954561"/>
              <a:chExt cx="5069293" cy="1802069"/>
            </a:xfrm>
          </p:grpSpPr>
          <p:pic>
            <p:nvPicPr>
              <p:cNvPr id="21" name="图片 20"/>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6547903" y="985519"/>
                <a:ext cx="1771106" cy="1771111"/>
              </a:xfrm>
              <a:prstGeom prst="rect">
                <a:avLst/>
              </a:prstGeom>
            </p:spPr>
          </p:pic>
          <p:pic>
            <p:nvPicPr>
              <p:cNvPr id="22" name="图片 2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8270228" y="954561"/>
                <a:ext cx="3346968" cy="1271930"/>
              </a:xfrm>
              <a:prstGeom prst="rect">
                <a:avLst/>
              </a:prstGeom>
            </p:spPr>
          </p:pic>
        </p:grpSp>
        <p:sp>
          <p:nvSpPr>
            <p:cNvPr id="20" name="矩形 19"/>
            <p:cNvSpPr/>
            <p:nvPr/>
          </p:nvSpPr>
          <p:spPr>
            <a:xfrm>
              <a:off x="5622894" y="915420"/>
              <a:ext cx="2563562" cy="493846"/>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FUDAN UNIVERSITY</a:t>
              </a:r>
              <a:endPar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grpSp>
      <p:sp>
        <p:nvSpPr>
          <p:cNvPr id="2" name="内容占位符 3"/>
          <p:cNvSpPr txBox="1"/>
          <p:nvPr/>
        </p:nvSpPr>
        <p:spPr>
          <a:xfrm>
            <a:off x="825500" y="1132205"/>
            <a:ext cx="10293985" cy="1877695"/>
          </a:xfrm>
          <a:prstGeom prst="rect">
            <a:avLst/>
          </a:prstGeom>
        </p:spPr>
        <p:txBody>
          <a:bodyPr vert="horz" lIns="91440" tIns="45720" rIns="91440" bIns="45720" rtlCol="0"/>
          <a:lstStyle>
            <a:lvl1pPr marL="0" indent="0" algn="just" defTabSz="914400" rtl="0" eaLnBrk="1" latinLnBrk="0" hangingPunct="1">
              <a:lnSpc>
                <a:spcPct val="120000"/>
              </a:lnSpc>
              <a:spcBef>
                <a:spcPts val="0"/>
              </a:spcBef>
              <a:buFont typeface="Arial" panose="020B0604020202020204" pitchFamily="34" charset="0"/>
              <a:buNone/>
              <a:defRPr sz="1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algn="just" defTabSz="914400" rtl="0" eaLnBrk="1" fontAlgn="auto" latinLnBrk="0" hangingPunct="1">
              <a:lnSpc>
                <a:spcPct val="150000"/>
              </a:lnSpc>
              <a:spcBef>
                <a:spcPts val="0"/>
              </a:spcBef>
              <a:spcAft>
                <a:spcPts val="0"/>
              </a:spcAft>
              <a:buClrTx/>
              <a:buSzTx/>
              <a:buFont typeface="Arial" panose="020B0604020202020204" pitchFamily="34" charset="0"/>
              <a:buNone/>
              <a:defRPr/>
            </a:pPr>
            <a:r>
              <a:rPr kumimoji="0" lang="zh-CN" altLang="en-US" b="0" i="0" u="none" strike="noStrike" kern="1200" cap="none" spc="0" normalizeH="0" baseline="0" noProof="0" dirty="0">
                <a:ln>
                  <a:noFill/>
                </a:ln>
                <a:solidFill>
                  <a:sysClr val="windowText" lastClr="000000">
                    <a:lumMod val="75000"/>
                    <a:lumOff val="25000"/>
                  </a:sysClr>
                </a:solidFill>
                <a:effectLst/>
                <a:uLnTx/>
                <a:uFillTx/>
                <a:latin typeface="新宋体" panose="02010609030101010101" pitchFamily="49" charset="-122"/>
                <a:ea typeface="新宋体" panose="02010609030101010101" pitchFamily="49" charset="-122"/>
                <a:sym typeface="+mn-ea"/>
              </a:rPr>
              <a:t>数字经济时代，算力已成为</a:t>
            </a:r>
            <a:r>
              <a:rPr kumimoji="0" lang="en-US" altLang="zh-CN" b="0" i="0" u="none" strike="noStrike" kern="1200" cap="none" spc="0" normalizeH="0" baseline="0" noProof="0" dirty="0">
                <a:ln>
                  <a:noFill/>
                </a:ln>
                <a:solidFill>
                  <a:sysClr val="windowText" lastClr="000000">
                    <a:lumMod val="75000"/>
                    <a:lumOff val="25000"/>
                  </a:sysClr>
                </a:solidFill>
                <a:effectLst/>
                <a:uLnTx/>
                <a:uFillTx/>
                <a:latin typeface="新宋体" panose="02010609030101010101" pitchFamily="49" charset="-122"/>
                <a:ea typeface="新宋体" panose="02010609030101010101" pitchFamily="49" charset="-122"/>
                <a:sym typeface="+mn-ea"/>
              </a:rPr>
              <a:t>“</a:t>
            </a:r>
            <a:r>
              <a:rPr kumimoji="0" lang="zh-CN" altLang="en-US" b="0" i="0" u="none" strike="noStrike" kern="1200" cap="none" spc="0" normalizeH="0" baseline="0" noProof="0" dirty="0">
                <a:ln>
                  <a:noFill/>
                </a:ln>
                <a:solidFill>
                  <a:sysClr val="windowText" lastClr="000000">
                    <a:lumMod val="75000"/>
                    <a:lumOff val="25000"/>
                  </a:sysClr>
                </a:solidFill>
                <a:effectLst/>
                <a:uLnTx/>
                <a:uFillTx/>
                <a:latin typeface="新宋体" panose="02010609030101010101" pitchFamily="49" charset="-122"/>
                <a:ea typeface="新宋体" panose="02010609030101010101" pitchFamily="49" charset="-122"/>
                <a:sym typeface="+mn-ea"/>
              </a:rPr>
              <a:t>水电煤</a:t>
            </a:r>
            <a:r>
              <a:rPr kumimoji="0" lang="en-US" altLang="zh-CN" b="0" i="0" u="none" strike="noStrike" kern="1200" cap="none" spc="0" normalizeH="0" baseline="0" noProof="0" dirty="0">
                <a:ln>
                  <a:noFill/>
                </a:ln>
                <a:solidFill>
                  <a:sysClr val="windowText" lastClr="000000">
                    <a:lumMod val="75000"/>
                    <a:lumOff val="25000"/>
                  </a:sysClr>
                </a:solidFill>
                <a:effectLst/>
                <a:uLnTx/>
                <a:uFillTx/>
                <a:latin typeface="新宋体" panose="02010609030101010101" pitchFamily="49" charset="-122"/>
                <a:ea typeface="新宋体" panose="02010609030101010101" pitchFamily="49" charset="-122"/>
                <a:sym typeface="+mn-ea"/>
              </a:rPr>
              <a:t>”</a:t>
            </a:r>
            <a:r>
              <a:rPr kumimoji="0" lang="zh-CN" altLang="en-US" b="0" i="0" u="none" strike="noStrike" kern="1200" cap="none" spc="0" normalizeH="0" baseline="0" noProof="0" dirty="0">
                <a:ln>
                  <a:noFill/>
                </a:ln>
                <a:solidFill>
                  <a:sysClr val="windowText" lastClr="000000">
                    <a:lumMod val="75000"/>
                    <a:lumOff val="25000"/>
                  </a:sysClr>
                </a:solidFill>
                <a:effectLst/>
                <a:uLnTx/>
                <a:uFillTx/>
                <a:latin typeface="新宋体" panose="02010609030101010101" pitchFamily="49" charset="-122"/>
                <a:ea typeface="新宋体" panose="02010609030101010101" pitchFamily="49" charset="-122"/>
                <a:sym typeface="+mn-ea"/>
              </a:rPr>
              <a:t>一样支撑经济社会发展新的关键生产力。正如有了电，人们才能使用方便生活的电器，工厂的机器设备才能运转。同样，在数字时代，无论是个人生活中的衣食住行，还是千行百业的发展，几乎都离不开算力的支撑。有了高效、低成本的算力，用户们可以</a:t>
            </a:r>
            <a:r>
              <a:rPr kumimoji="0" lang="zh-CN" altLang="en-US" b="0" i="0" u="none" strike="noStrike" kern="1200" cap="none" spc="0" normalizeH="0" baseline="0" noProof="0" dirty="0">
                <a:ln>
                  <a:noFill/>
                </a:ln>
                <a:solidFill>
                  <a:sysClr val="windowText" lastClr="000000">
                    <a:lumMod val="75000"/>
                    <a:lumOff val="25000"/>
                  </a:sysClr>
                </a:solidFill>
                <a:effectLst/>
                <a:uLnTx/>
                <a:uFillTx/>
                <a:latin typeface="新宋体" panose="02010609030101010101" pitchFamily="49" charset="-122"/>
                <a:ea typeface="新宋体" panose="02010609030101010101" pitchFamily="49" charset="-122"/>
                <a:sym typeface="+mn-ea"/>
              </a:rPr>
              <a:t>在更短的时间完成计算。英伟达创始人黄仁勋甚至提出了未来</a:t>
            </a:r>
            <a:r>
              <a:rPr kumimoji="0" lang="en-US" altLang="zh-CN" b="1" i="0" u="none" strike="noStrike" kern="1200" cap="none" spc="0" normalizeH="0" baseline="0" noProof="0" dirty="0">
                <a:ln>
                  <a:noFill/>
                </a:ln>
                <a:solidFill>
                  <a:sysClr val="windowText" lastClr="000000">
                    <a:lumMod val="75000"/>
                    <a:lumOff val="25000"/>
                  </a:sysClr>
                </a:solidFill>
                <a:effectLst/>
                <a:uLnTx/>
                <a:uFillTx/>
                <a:latin typeface="新宋体" panose="02010609030101010101" pitchFamily="49" charset="-122"/>
                <a:ea typeface="新宋体" panose="02010609030101010101" pitchFamily="49" charset="-122"/>
                <a:sym typeface="+mn-ea"/>
              </a:rPr>
              <a:t>“</a:t>
            </a:r>
            <a:r>
              <a:rPr kumimoji="0" lang="zh-CN" altLang="en-US" b="1" i="0" u="none" strike="noStrike" kern="1200" cap="none" spc="0" normalizeH="0" baseline="0" noProof="0" dirty="0">
                <a:ln>
                  <a:noFill/>
                </a:ln>
                <a:solidFill>
                  <a:sysClr val="windowText" lastClr="000000">
                    <a:lumMod val="75000"/>
                    <a:lumOff val="25000"/>
                  </a:sysClr>
                </a:solidFill>
                <a:effectLst/>
                <a:uLnTx/>
                <a:uFillTx/>
                <a:latin typeface="新宋体" panose="02010609030101010101" pitchFamily="49" charset="-122"/>
                <a:ea typeface="新宋体" panose="02010609030101010101" pitchFamily="49" charset="-122"/>
                <a:sym typeface="+mn-ea"/>
              </a:rPr>
              <a:t>算力即权力</a:t>
            </a:r>
            <a:r>
              <a:rPr kumimoji="0" lang="en-US" altLang="zh-CN" b="1" i="0" u="none" strike="noStrike" kern="1200" cap="none" spc="0" normalizeH="0" baseline="0" noProof="0" dirty="0">
                <a:ln>
                  <a:noFill/>
                </a:ln>
                <a:solidFill>
                  <a:sysClr val="windowText" lastClr="000000">
                    <a:lumMod val="75000"/>
                    <a:lumOff val="25000"/>
                  </a:sysClr>
                </a:solidFill>
                <a:effectLst/>
                <a:uLnTx/>
                <a:uFillTx/>
                <a:latin typeface="新宋体" panose="02010609030101010101" pitchFamily="49" charset="-122"/>
                <a:ea typeface="新宋体" panose="02010609030101010101" pitchFamily="49" charset="-122"/>
                <a:sym typeface="+mn-ea"/>
              </a:rPr>
              <a:t>”</a:t>
            </a:r>
            <a:r>
              <a:rPr kumimoji="0" lang="zh-CN" altLang="en-US" b="0" i="0" u="none" strike="noStrike" kern="1200" cap="none" spc="0" normalizeH="0" baseline="0" noProof="0" dirty="0">
                <a:ln>
                  <a:noFill/>
                </a:ln>
                <a:solidFill>
                  <a:sysClr val="windowText" lastClr="000000">
                    <a:lumMod val="75000"/>
                    <a:lumOff val="25000"/>
                  </a:sysClr>
                </a:solidFill>
                <a:effectLst/>
                <a:uLnTx/>
                <a:uFillTx/>
                <a:latin typeface="新宋体" panose="02010609030101010101" pitchFamily="49" charset="-122"/>
                <a:ea typeface="新宋体" panose="02010609030101010101" pitchFamily="49" charset="-122"/>
                <a:sym typeface="+mn-ea"/>
              </a:rPr>
              <a:t>的观点。</a:t>
            </a:r>
            <a:endParaRPr kumimoji="0" lang="zh-CN" altLang="en-US" b="0" i="0" u="none" strike="noStrike" kern="1200" cap="none" spc="0" normalizeH="0" baseline="0" noProof="0" dirty="0">
              <a:ln>
                <a:noFill/>
              </a:ln>
              <a:solidFill>
                <a:sysClr val="windowText" lastClr="000000">
                  <a:lumMod val="75000"/>
                  <a:lumOff val="25000"/>
                </a:sysClr>
              </a:solidFill>
              <a:effectLst/>
              <a:uLnTx/>
              <a:uFillTx/>
              <a:latin typeface="新宋体" panose="02010609030101010101" pitchFamily="49" charset="-122"/>
              <a:ea typeface="新宋体" panose="02010609030101010101" pitchFamily="49" charset="-122"/>
              <a:sym typeface="+mn-ea"/>
            </a:endParaRPr>
          </a:p>
        </p:txBody>
      </p:sp>
      <p:pic>
        <p:nvPicPr>
          <p:cNvPr id="3" name="图片 2"/>
          <p:cNvPicPr>
            <a:picLocks noChangeAspect="1"/>
          </p:cNvPicPr>
          <p:nvPr/>
        </p:nvPicPr>
        <p:blipFill>
          <a:blip r:embed="rId3"/>
          <a:stretch>
            <a:fillRect/>
          </a:stretch>
        </p:blipFill>
        <p:spPr>
          <a:xfrm>
            <a:off x="2284754" y="2989386"/>
            <a:ext cx="7375476" cy="3621886"/>
          </a:xfrm>
          <a:prstGeom prst="rect">
            <a:avLst/>
          </a:prstGeom>
        </p:spPr>
      </p:pic>
      <p:sp>
        <p:nvSpPr>
          <p:cNvPr id="4" name="文本框 14"/>
          <p:cNvSpPr txBox="1"/>
          <p:nvPr/>
        </p:nvSpPr>
        <p:spPr>
          <a:xfrm>
            <a:off x="1424651" y="315446"/>
            <a:ext cx="3633629"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3200" dirty="0">
                <a:solidFill>
                  <a:srgbClr val="104BA4"/>
                </a:solidFill>
                <a:latin typeface="微软雅黑" panose="020B0503020204020204" pitchFamily="34" charset="-122"/>
                <a:ea typeface="微软雅黑" panose="020B0503020204020204" pitchFamily="34" charset="-122"/>
                <a:cs typeface="阿里巴巴普惠体" panose="00020600040101010101" pitchFamily="18" charset="-122"/>
              </a:rPr>
              <a:t>背景与需求分析</a:t>
            </a:r>
            <a:endParaRPr kumimoji="0" lang="zh-CN" altLang="en-US" sz="3200" b="0" i="0" u="none" strike="noStrike" kern="1200" cap="none" spc="0" normalizeH="0" baseline="0" noProof="0" dirty="0">
              <a:ln>
                <a:noFill/>
              </a:ln>
              <a:solidFill>
                <a:srgbClr val="104BA4"/>
              </a:solidFill>
              <a:effectLst/>
              <a:uLnTx/>
              <a:uFillTx/>
              <a:latin typeface="微软雅黑" panose="020B0503020204020204" pitchFamily="34" charset="-122"/>
              <a:ea typeface="微软雅黑" panose="020B0503020204020204" pitchFamily="34" charset="-122"/>
              <a:cs typeface="阿里巴巴普惠体" panose="00020600040101010101" pitchFamily="18" charset="-122"/>
            </a:endParaRPr>
          </a:p>
        </p:txBody>
      </p:sp>
      <p:sp>
        <p:nvSpPr>
          <p:cNvPr id="6" name="灯片编号占位符 1"/>
          <p:cNvSpPr>
            <a:spLocks noGrp="1"/>
          </p:cNvSpPr>
          <p:nvPr>
            <p:ph type="sldNum" sz="quarter" idx="12"/>
          </p:nvPr>
        </p:nvSpPr>
        <p:spPr>
          <a:xfrm>
            <a:off x="9012550" y="6312804"/>
            <a:ext cx="2743200" cy="365125"/>
          </a:xfrm>
        </p:spPr>
        <p:txBody>
          <a:bodyPr vert="horz" lIns="91440" tIns="45720" rIns="91440" bIns="45720" rtlCol="0" anchor="ctr">
            <a:normAutofit lnSpcReduction="10000"/>
          </a:bodyPr>
          <a:lstStyle/>
          <a:p>
            <a:pPr lvl="0" algn="r">
              <a:buClrTx/>
              <a:buSzTx/>
              <a:buFontTx/>
            </a:pPr>
            <a:fld id="{9A0DB2DC-4C9A-4742-B13C-FB6460FD3503}" type="slidenum">
              <a:rPr lang="zh-CN" altLang="en-US" sz="1800" smtClean="0">
                <a:solidFill>
                  <a:schemeClr val="accent1"/>
                </a:solidFill>
                <a:latin typeface="黑体" panose="02010609060101010101" charset="-122"/>
                <a:ea typeface="黑体" panose="02010609060101010101" charset="-122"/>
                <a:sym typeface="+mn-ea"/>
              </a:rPr>
            </a:fld>
            <a:endParaRPr lang="zh-CN" altLang="en-US" sz="1800" dirty="0">
              <a:solidFill>
                <a:schemeClr val="accent1"/>
              </a:solidFill>
              <a:latin typeface="黑体" panose="02010609060101010101" charset="-122"/>
              <a:ea typeface="黑体" panose="02010609060101010101" charset="-122"/>
              <a:sym typeface="+mn-ea"/>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334963" y="1"/>
            <a:ext cx="895768" cy="1132114"/>
          </a:xfrm>
          <a:prstGeom prst="rect">
            <a:avLst/>
          </a:prstGeom>
          <a:solidFill>
            <a:srgbClr val="104BA4"/>
          </a:solidFill>
          <a:ln>
            <a:noFill/>
          </a:ln>
          <a:effectLst>
            <a:outerShdw blurRad="3302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4" name="文本框 13"/>
          <p:cNvSpPr txBox="1"/>
          <p:nvPr/>
        </p:nvSpPr>
        <p:spPr>
          <a:xfrm>
            <a:off x="294551" y="284064"/>
            <a:ext cx="976591" cy="6451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01</a:t>
            </a:r>
            <a:endParaRPr kumimoji="0" lang="zh-CN" altLang="en-US"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nvGrpSpPr>
          <p:cNvPr id="18" name="组合 17"/>
          <p:cNvGrpSpPr/>
          <p:nvPr/>
        </p:nvGrpSpPr>
        <p:grpSpPr>
          <a:xfrm>
            <a:off x="9796257" y="238208"/>
            <a:ext cx="1964493" cy="708062"/>
            <a:chOff x="4246274" y="-10895"/>
            <a:chExt cx="3940182" cy="1420161"/>
          </a:xfrm>
        </p:grpSpPr>
        <p:grpSp>
          <p:nvGrpSpPr>
            <p:cNvPr id="19" name="组合 18"/>
            <p:cNvGrpSpPr/>
            <p:nvPr/>
          </p:nvGrpSpPr>
          <p:grpSpPr>
            <a:xfrm>
              <a:off x="4246274" y="-10895"/>
              <a:ext cx="3940181" cy="1400681"/>
              <a:chOff x="6547903" y="954561"/>
              <a:chExt cx="5069293" cy="1802069"/>
            </a:xfrm>
          </p:grpSpPr>
          <p:pic>
            <p:nvPicPr>
              <p:cNvPr id="21" name="图片 20"/>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6547903" y="985519"/>
                <a:ext cx="1771106" cy="1771111"/>
              </a:xfrm>
              <a:prstGeom prst="rect">
                <a:avLst/>
              </a:prstGeom>
            </p:spPr>
          </p:pic>
          <p:pic>
            <p:nvPicPr>
              <p:cNvPr id="22" name="图片 2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8270228" y="954561"/>
                <a:ext cx="3346968" cy="1271930"/>
              </a:xfrm>
              <a:prstGeom prst="rect">
                <a:avLst/>
              </a:prstGeom>
            </p:spPr>
          </p:pic>
        </p:grpSp>
        <p:sp>
          <p:nvSpPr>
            <p:cNvPr id="20" name="矩形 19"/>
            <p:cNvSpPr/>
            <p:nvPr/>
          </p:nvSpPr>
          <p:spPr>
            <a:xfrm>
              <a:off x="5622894" y="915420"/>
              <a:ext cx="2563562" cy="493846"/>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FUDAN UNIVERSITY</a:t>
              </a:r>
              <a:endPar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grpSp>
      <p:sp>
        <p:nvSpPr>
          <p:cNvPr id="3" name="内容占位符 3"/>
          <p:cNvSpPr txBox="1"/>
          <p:nvPr/>
        </p:nvSpPr>
        <p:spPr>
          <a:xfrm>
            <a:off x="998220" y="1099820"/>
            <a:ext cx="9975850" cy="2136519"/>
          </a:xfrm>
          <a:prstGeom prst="rect">
            <a:avLst/>
          </a:prstGeom>
        </p:spPr>
        <p:txBody>
          <a:bodyPr vert="horz" lIns="91440" tIns="45720" rIns="91440" bIns="45720" rtlCol="0"/>
          <a:lstStyle>
            <a:lvl1pPr marL="0" indent="0" algn="just" defTabSz="914400" rtl="0" eaLnBrk="1" latinLnBrk="0" hangingPunct="1">
              <a:lnSpc>
                <a:spcPct val="120000"/>
              </a:lnSpc>
              <a:spcBef>
                <a:spcPts val="0"/>
              </a:spcBef>
              <a:buFont typeface="Arial" panose="020B0604020202020204" pitchFamily="34" charset="0"/>
              <a:buNone/>
              <a:defRPr sz="1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algn="just" defTabSz="914400" rtl="0" eaLnBrk="1" fontAlgn="auto" latinLnBrk="0" hangingPunct="1">
              <a:lnSpc>
                <a:spcPct val="150000"/>
              </a:lnSpc>
              <a:spcBef>
                <a:spcPts val="0"/>
              </a:spcBef>
              <a:spcAft>
                <a:spcPts val="0"/>
              </a:spcAft>
              <a:buClrTx/>
              <a:buSzTx/>
              <a:buFont typeface="Arial" panose="020B0604020202020204" pitchFamily="34" charset="0"/>
              <a:buNone/>
              <a:defRPr/>
            </a:pPr>
            <a:r>
              <a:rPr kumimoji="0" lang="zh-CN" altLang="en-US"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现代</a:t>
            </a:r>
            <a:r>
              <a:rPr kumimoji="0" lang="en-US" altLang="zh-CN"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CPU</a:t>
            </a:r>
            <a:r>
              <a:rPr kumimoji="0" lang="zh-CN" altLang="en-US"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通常配备数十个高性能物理核心，每个核心均拥有复杂的控制逻辑与大容量缓存，能高效处理复杂的图拓扑计算。所有核心通过</a:t>
            </a:r>
            <a:r>
              <a:rPr kumimoji="0" lang="en-US" altLang="zh-CN"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SMP</a:t>
            </a:r>
            <a:r>
              <a:rPr kumimoji="0" lang="zh-CN" altLang="en-US"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架构共享巨大的主内存，</a:t>
            </a:r>
            <a:r>
              <a:rPr kumimoji="0" lang="zh-CN" altLang="en-US"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避免了显存容量瓶颈与数据拷贝延迟。</a:t>
            </a:r>
            <a:r>
              <a:rPr kumimoji="0" lang="en-US" altLang="zh-CN"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OpenMP</a:t>
            </a:r>
            <a:r>
              <a:rPr kumimoji="0" lang="zh-CN" altLang="en-US"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作为工业标准的共享内存并行编程模型，通过编译制导指令将任务自动分发至多核并行执行。基于</a:t>
            </a:r>
            <a:r>
              <a:rPr kumimoji="0" lang="en-US" altLang="zh-CN"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CPU</a:t>
            </a:r>
            <a:r>
              <a:rPr kumimoji="0" lang="zh-CN" altLang="en-US"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的高性能通用计算成为处理超大规模图数据的最优解。</a:t>
            </a:r>
            <a:endParaRPr kumimoji="0" lang="zh-CN" altLang="en-US"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endParaRPr>
          </a:p>
        </p:txBody>
      </p:sp>
      <p:sp>
        <p:nvSpPr>
          <p:cNvPr id="4" name="文本框 14"/>
          <p:cNvSpPr txBox="1"/>
          <p:nvPr/>
        </p:nvSpPr>
        <p:spPr>
          <a:xfrm>
            <a:off x="1424651" y="315446"/>
            <a:ext cx="3633629"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3200" dirty="0">
                <a:solidFill>
                  <a:srgbClr val="104BA4"/>
                </a:solidFill>
                <a:latin typeface="微软雅黑" panose="020B0503020204020204" pitchFamily="34" charset="-122"/>
                <a:ea typeface="微软雅黑" panose="020B0503020204020204" pitchFamily="34" charset="-122"/>
                <a:cs typeface="阿里巴巴普惠体" panose="00020600040101010101" pitchFamily="18" charset="-122"/>
              </a:rPr>
              <a:t>背景与需求分析</a:t>
            </a:r>
            <a:endParaRPr kumimoji="0" lang="zh-CN" altLang="en-US" sz="3200" b="0" i="0" u="none" strike="noStrike" kern="1200" cap="none" spc="0" normalizeH="0" baseline="0" noProof="0" dirty="0">
              <a:ln>
                <a:noFill/>
              </a:ln>
              <a:solidFill>
                <a:srgbClr val="104BA4"/>
              </a:solidFill>
              <a:effectLst/>
              <a:uLnTx/>
              <a:uFillTx/>
              <a:latin typeface="微软雅黑" panose="020B0503020204020204" pitchFamily="34" charset="-122"/>
              <a:ea typeface="微软雅黑" panose="020B0503020204020204" pitchFamily="34" charset="-122"/>
              <a:cs typeface="阿里巴巴普惠体" panose="00020600040101010101" pitchFamily="18" charset="-122"/>
            </a:endParaRPr>
          </a:p>
        </p:txBody>
      </p:sp>
      <p:sp>
        <p:nvSpPr>
          <p:cNvPr id="6" name="灯片编号占位符 1"/>
          <p:cNvSpPr>
            <a:spLocks noGrp="1"/>
          </p:cNvSpPr>
          <p:nvPr>
            <p:ph type="sldNum" sz="quarter" idx="12"/>
          </p:nvPr>
        </p:nvSpPr>
        <p:spPr>
          <a:xfrm>
            <a:off x="9012550" y="6312804"/>
            <a:ext cx="2743200" cy="365125"/>
          </a:xfrm>
        </p:spPr>
        <p:txBody>
          <a:bodyPr vert="horz" lIns="91440" tIns="45720" rIns="91440" bIns="45720" rtlCol="0" anchor="ctr">
            <a:normAutofit lnSpcReduction="10000"/>
          </a:bodyPr>
          <a:lstStyle/>
          <a:p>
            <a:pPr lvl="0" algn="r">
              <a:buClrTx/>
              <a:buSzTx/>
              <a:buFontTx/>
            </a:pPr>
            <a:fld id="{9A0DB2DC-4C9A-4742-B13C-FB6460FD3503}" type="slidenum">
              <a:rPr lang="zh-CN" altLang="en-US" sz="1800" smtClean="0">
                <a:solidFill>
                  <a:schemeClr val="accent1"/>
                </a:solidFill>
                <a:latin typeface="黑体" panose="02010609060101010101" charset="-122"/>
                <a:ea typeface="黑体" panose="02010609060101010101" charset="-122"/>
                <a:sym typeface="+mn-ea"/>
              </a:rPr>
            </a:fld>
            <a:endParaRPr lang="zh-CN" altLang="en-US" sz="1800" dirty="0">
              <a:solidFill>
                <a:schemeClr val="accent1"/>
              </a:solidFill>
              <a:latin typeface="黑体" panose="02010609060101010101" charset="-122"/>
              <a:ea typeface="黑体" panose="02010609060101010101" charset="-122"/>
              <a:sym typeface="+mn-ea"/>
            </a:endParaRPr>
          </a:p>
        </p:txBody>
      </p:sp>
      <p:pic>
        <p:nvPicPr>
          <p:cNvPr id="5" name="图片 4"/>
          <p:cNvPicPr>
            <a:picLocks noChangeAspect="1"/>
          </p:cNvPicPr>
          <p:nvPr/>
        </p:nvPicPr>
        <p:blipFill>
          <a:blip r:embed="rId3"/>
          <a:stretch>
            <a:fillRect/>
          </a:stretch>
        </p:blipFill>
        <p:spPr>
          <a:xfrm>
            <a:off x="2312035" y="2858135"/>
            <a:ext cx="7484110" cy="3869690"/>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1" y="0"/>
            <a:ext cx="4077324" cy="6887980"/>
          </a:xfrm>
          <a:prstGeom prst="rect">
            <a:avLst/>
          </a:prstGeom>
          <a:solidFill>
            <a:srgbClr val="104BA4"/>
          </a:solidFill>
          <a:ln>
            <a:noFill/>
          </a:ln>
          <a:effectLst>
            <a:outerShdw blurRad="3302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26" name="矩形 25"/>
          <p:cNvSpPr/>
          <p:nvPr/>
        </p:nvSpPr>
        <p:spPr>
          <a:xfrm>
            <a:off x="695325" y="2362201"/>
            <a:ext cx="10801350" cy="2133599"/>
          </a:xfrm>
          <a:prstGeom prst="rect">
            <a:avLst/>
          </a:prstGeom>
          <a:solidFill>
            <a:schemeClr val="bg1"/>
          </a:solidFill>
          <a:ln>
            <a:noFill/>
          </a:ln>
          <a:effectLst>
            <a:outerShdw blurRad="4572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22" name="文本框 21"/>
          <p:cNvSpPr txBox="1"/>
          <p:nvPr/>
        </p:nvSpPr>
        <p:spPr>
          <a:xfrm>
            <a:off x="470473" y="2105561"/>
            <a:ext cx="3606852" cy="264687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600" i="0" u="none" strike="noStrike" kern="1200" cap="none" spc="0" normalizeH="0" baseline="0" noProof="0" dirty="0">
                <a:ln>
                  <a:noFill/>
                </a:ln>
                <a:solidFill>
                  <a:schemeClr val="tx1">
                    <a:lumMod val="75000"/>
                    <a:lumOff val="25000"/>
                  </a:schemeClr>
                </a:solidFill>
                <a:effectLst/>
                <a:uLnTx/>
                <a:uFillTx/>
                <a:latin typeface="Eras Demi ITC" panose="020B0805030504020804" pitchFamily="34" charset="0"/>
                <a:ea typeface="微软雅黑" panose="020B0503020204020204" pitchFamily="34" charset="-122"/>
                <a:cs typeface="Aharoni" panose="02010803020104030203" pitchFamily="2" charset="-79"/>
              </a:rPr>
              <a:t>02</a:t>
            </a:r>
            <a:endParaRPr kumimoji="0" lang="zh-CN" altLang="en-US" sz="16600" i="0" u="none" strike="noStrike" kern="1200" cap="none" spc="0" normalizeH="0" baseline="0" noProof="0" dirty="0">
              <a:ln>
                <a:noFill/>
              </a:ln>
              <a:solidFill>
                <a:schemeClr val="tx1">
                  <a:lumMod val="75000"/>
                  <a:lumOff val="25000"/>
                </a:schemeClr>
              </a:solidFill>
              <a:effectLst/>
              <a:uLnTx/>
              <a:uFillTx/>
              <a:latin typeface="Eras Demi ITC" panose="020B0805030504020804" pitchFamily="34" charset="0"/>
              <a:ea typeface="微软雅黑" panose="020B0503020204020204" pitchFamily="34" charset="-122"/>
              <a:cs typeface="Aharoni" panose="02010803020104030203" pitchFamily="2" charset="-79"/>
            </a:endParaRPr>
          </a:p>
        </p:txBody>
      </p:sp>
      <p:sp>
        <p:nvSpPr>
          <p:cNvPr id="14" name="文本框 13"/>
          <p:cNvSpPr txBox="1"/>
          <p:nvPr/>
        </p:nvSpPr>
        <p:spPr>
          <a:xfrm>
            <a:off x="4547797" y="3013501"/>
            <a:ext cx="8790251"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4800" dirty="0">
                <a:solidFill>
                  <a:schemeClr val="tx1">
                    <a:lumMod val="75000"/>
                    <a:lumOff val="25000"/>
                  </a:schemeClr>
                </a:solidFill>
                <a:latin typeface="微软雅黑" panose="020B0503020204020204" pitchFamily="34" charset="-122"/>
                <a:ea typeface="微软雅黑" panose="020B0503020204020204" pitchFamily="34" charset="-122"/>
                <a:cs typeface="阿里巴巴普惠体 B" panose="00020600040101010101" pitchFamily="18" charset="-122"/>
              </a:rPr>
              <a:t>设计方案</a:t>
            </a:r>
            <a:endParaRPr kumimoji="0" lang="zh-CN" altLang="en-US" sz="4800"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阿里巴巴普惠体 B" panose="00020600040101010101" pitchFamily="18" charset="-122"/>
            </a:endParaRPr>
          </a:p>
        </p:txBody>
      </p:sp>
      <p:sp>
        <p:nvSpPr>
          <p:cNvPr id="9" name="矩形 8"/>
          <p:cNvSpPr/>
          <p:nvPr/>
        </p:nvSpPr>
        <p:spPr>
          <a:xfrm>
            <a:off x="11967146" y="1212390"/>
            <a:ext cx="224853" cy="1801112"/>
          </a:xfrm>
          <a:prstGeom prst="rect">
            <a:avLst/>
          </a:prstGeom>
          <a:solidFill>
            <a:srgbClr val="104BA4">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marL="0" marR="0" lvl="0" indent="0" algn="dist" defTabSz="914400" rtl="0" eaLnBrk="1" fontAlgn="auto" latinLnBrk="0" hangingPunct="1">
              <a:lnSpc>
                <a:spcPct val="100000"/>
              </a:lnSpc>
              <a:spcBef>
                <a:spcPts val="0"/>
              </a:spcBef>
              <a:spcAft>
                <a:spcPts val="0"/>
              </a:spcAft>
              <a:buClrTx/>
              <a:buSzTx/>
              <a:buFontTx/>
              <a:buNone/>
              <a:defRPr/>
            </a:pPr>
            <a:r>
              <a:rPr lang="en-US" altLang="zh-CN" sz="1200" dirty="0">
                <a:solidFill>
                  <a:prstClr val="white"/>
                </a:solidFill>
                <a:latin typeface="等线" panose="02010600030101010101" charset="-122"/>
                <a:ea typeface="等线" panose="02010600030101010101" charset="-122"/>
              </a:rPr>
              <a:t>FUDAN UNIVERSITY</a:t>
            </a:r>
            <a:endParaRPr kumimoji="0" lang="zh-CN" altLang="en-US" sz="12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grpSp>
        <p:nvGrpSpPr>
          <p:cNvPr id="7" name="组合 6"/>
          <p:cNvGrpSpPr/>
          <p:nvPr/>
        </p:nvGrpSpPr>
        <p:grpSpPr>
          <a:xfrm>
            <a:off x="1687343" y="-49090"/>
            <a:ext cx="7161920" cy="7161920"/>
            <a:chOff x="-185896" y="-151960"/>
            <a:chExt cx="7161920" cy="7161920"/>
          </a:xfrm>
        </p:grpSpPr>
        <p:pic>
          <p:nvPicPr>
            <p:cNvPr id="8" name="图片 7"/>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85896" y="-151960"/>
              <a:ext cx="7161920" cy="7161920"/>
            </a:xfrm>
            <a:prstGeom prst="rect">
              <a:avLst/>
            </a:prstGeom>
          </p:spPr>
        </p:pic>
        <p:pic>
          <p:nvPicPr>
            <p:cNvPr id="11" name="图片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5896" y="-151960"/>
              <a:ext cx="7161920" cy="7161920"/>
            </a:xfrm>
            <a:prstGeom prst="rect">
              <a:avLst/>
            </a:prstGeom>
          </p:spPr>
        </p:pic>
      </p:grpSp>
      <p:grpSp>
        <p:nvGrpSpPr>
          <p:cNvPr id="13" name="组合 12"/>
          <p:cNvGrpSpPr/>
          <p:nvPr/>
        </p:nvGrpSpPr>
        <p:grpSpPr>
          <a:xfrm>
            <a:off x="9633665" y="256780"/>
            <a:ext cx="1964493" cy="708062"/>
            <a:chOff x="4246274" y="-10895"/>
            <a:chExt cx="3940182" cy="1420161"/>
          </a:xfrm>
        </p:grpSpPr>
        <p:grpSp>
          <p:nvGrpSpPr>
            <p:cNvPr id="15" name="组合 14"/>
            <p:cNvGrpSpPr/>
            <p:nvPr/>
          </p:nvGrpSpPr>
          <p:grpSpPr>
            <a:xfrm>
              <a:off x="4246274" y="-10895"/>
              <a:ext cx="3940181" cy="1400681"/>
              <a:chOff x="6547903" y="954561"/>
              <a:chExt cx="5069293" cy="1802069"/>
            </a:xfrm>
          </p:grpSpPr>
          <p:pic>
            <p:nvPicPr>
              <p:cNvPr id="17" name="图片 1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6547903" y="985519"/>
                <a:ext cx="1771106" cy="1771111"/>
              </a:xfrm>
              <a:prstGeom prst="rect">
                <a:avLst/>
              </a:prstGeom>
            </p:spPr>
          </p:pic>
          <p:pic>
            <p:nvPicPr>
              <p:cNvPr id="18" name="图片 1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a:xfrm>
                <a:off x="8270228" y="954561"/>
                <a:ext cx="3346968" cy="1271930"/>
              </a:xfrm>
              <a:prstGeom prst="rect">
                <a:avLst/>
              </a:prstGeom>
            </p:spPr>
          </p:pic>
        </p:grpSp>
        <p:sp>
          <p:nvSpPr>
            <p:cNvPr id="16" name="矩形 15"/>
            <p:cNvSpPr/>
            <p:nvPr/>
          </p:nvSpPr>
          <p:spPr>
            <a:xfrm>
              <a:off x="5622894" y="915420"/>
              <a:ext cx="2563562" cy="493846"/>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FUDAN UNIVERSITY</a:t>
              </a:r>
              <a:endPar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gr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334963" y="1"/>
            <a:ext cx="895768" cy="1132114"/>
          </a:xfrm>
          <a:prstGeom prst="rect">
            <a:avLst/>
          </a:prstGeom>
          <a:solidFill>
            <a:srgbClr val="104BA4"/>
          </a:solidFill>
          <a:ln>
            <a:noFill/>
          </a:ln>
          <a:effectLst>
            <a:outerShdw blurRad="3302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4" name="文本框 13"/>
          <p:cNvSpPr txBox="1"/>
          <p:nvPr/>
        </p:nvSpPr>
        <p:spPr>
          <a:xfrm>
            <a:off x="294551" y="284064"/>
            <a:ext cx="976591"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02</a:t>
            </a:r>
            <a:endParaRPr kumimoji="0" lang="zh-CN" altLang="en-US"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nvGrpSpPr>
          <p:cNvPr id="18" name="组合 17"/>
          <p:cNvGrpSpPr/>
          <p:nvPr/>
        </p:nvGrpSpPr>
        <p:grpSpPr>
          <a:xfrm>
            <a:off x="9796257" y="238208"/>
            <a:ext cx="1964493" cy="708062"/>
            <a:chOff x="4246274" y="-10895"/>
            <a:chExt cx="3940182" cy="1420161"/>
          </a:xfrm>
        </p:grpSpPr>
        <p:grpSp>
          <p:nvGrpSpPr>
            <p:cNvPr id="19" name="组合 18"/>
            <p:cNvGrpSpPr/>
            <p:nvPr/>
          </p:nvGrpSpPr>
          <p:grpSpPr>
            <a:xfrm>
              <a:off x="4246274" y="-10895"/>
              <a:ext cx="3940181" cy="1400681"/>
              <a:chOff x="6547903" y="954561"/>
              <a:chExt cx="5069293" cy="1802069"/>
            </a:xfrm>
          </p:grpSpPr>
          <p:pic>
            <p:nvPicPr>
              <p:cNvPr id="21" name="图片 20"/>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6547903" y="985519"/>
                <a:ext cx="1771106" cy="1771111"/>
              </a:xfrm>
              <a:prstGeom prst="rect">
                <a:avLst/>
              </a:prstGeom>
            </p:spPr>
          </p:pic>
          <p:pic>
            <p:nvPicPr>
              <p:cNvPr id="22" name="图片 2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8270228" y="954561"/>
                <a:ext cx="3346968" cy="1271930"/>
              </a:xfrm>
              <a:prstGeom prst="rect">
                <a:avLst/>
              </a:prstGeom>
            </p:spPr>
          </p:pic>
        </p:grpSp>
        <p:sp>
          <p:nvSpPr>
            <p:cNvPr id="20" name="矩形 19"/>
            <p:cNvSpPr/>
            <p:nvPr/>
          </p:nvSpPr>
          <p:spPr>
            <a:xfrm>
              <a:off x="5622894" y="915420"/>
              <a:ext cx="2563562" cy="493846"/>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FUDAN UNIVERSITY</a:t>
              </a:r>
              <a:endPar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grpSp>
      <p:sp>
        <p:nvSpPr>
          <p:cNvPr id="3" name="文本框 14"/>
          <p:cNvSpPr txBox="1"/>
          <p:nvPr/>
        </p:nvSpPr>
        <p:spPr>
          <a:xfrm>
            <a:off x="1424651" y="315446"/>
            <a:ext cx="3633629"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3200" dirty="0">
                <a:solidFill>
                  <a:srgbClr val="104BA4"/>
                </a:solidFill>
                <a:latin typeface="微软雅黑" panose="020B0503020204020204" pitchFamily="34" charset="-122"/>
                <a:ea typeface="微软雅黑" panose="020B0503020204020204" pitchFamily="34" charset="-122"/>
                <a:cs typeface="阿里巴巴普惠体" panose="00020600040101010101" pitchFamily="18" charset="-122"/>
              </a:rPr>
              <a:t>设计方案</a:t>
            </a:r>
            <a:endParaRPr kumimoji="0" lang="zh-CN" altLang="en-US" sz="3200" b="0" i="0" u="none" strike="noStrike" kern="1200" cap="none" spc="0" normalizeH="0" baseline="0" noProof="0" dirty="0">
              <a:ln>
                <a:noFill/>
              </a:ln>
              <a:solidFill>
                <a:srgbClr val="104BA4"/>
              </a:solidFill>
              <a:effectLst/>
              <a:uLnTx/>
              <a:uFillTx/>
              <a:latin typeface="微软雅黑" panose="020B0503020204020204" pitchFamily="34" charset="-122"/>
              <a:ea typeface="微软雅黑" panose="020B0503020204020204" pitchFamily="34" charset="-122"/>
              <a:cs typeface="阿里巴巴普惠体" panose="00020600040101010101" pitchFamily="18" charset="-122"/>
            </a:endParaRPr>
          </a:p>
        </p:txBody>
      </p:sp>
      <p:pic>
        <p:nvPicPr>
          <p:cNvPr id="4" name="Picture 1"/>
          <p:cNvPicPr>
            <a:picLocks noChangeAspect="1"/>
          </p:cNvPicPr>
          <p:nvPr/>
        </p:nvPicPr>
        <p:blipFill>
          <a:blip r:embed="rId3"/>
          <a:stretch>
            <a:fillRect/>
          </a:stretch>
        </p:blipFill>
        <p:spPr>
          <a:xfrm>
            <a:off x="5617446" y="2765657"/>
            <a:ext cx="6378575" cy="3100070"/>
          </a:xfrm>
          <a:prstGeom prst="rect">
            <a:avLst/>
          </a:prstGeom>
        </p:spPr>
      </p:pic>
      <p:grpSp>
        <p:nvGrpSpPr>
          <p:cNvPr id="10" name="组合 9"/>
          <p:cNvGrpSpPr/>
          <p:nvPr/>
        </p:nvGrpSpPr>
        <p:grpSpPr>
          <a:xfrm>
            <a:off x="4346811" y="3632114"/>
            <a:ext cx="981710" cy="1367155"/>
            <a:chOff x="6564" y="5190"/>
            <a:chExt cx="1546" cy="2153"/>
          </a:xfrm>
        </p:grpSpPr>
        <p:sp>
          <p:nvSpPr>
            <p:cNvPr id="7" name="箭头: 左 10"/>
            <p:cNvSpPr/>
            <p:nvPr/>
          </p:nvSpPr>
          <p:spPr>
            <a:xfrm>
              <a:off x="6564" y="6365"/>
              <a:ext cx="1546" cy="979"/>
            </a:xfrm>
            <a:prstGeom prst="leftArrow">
              <a:avLst/>
            </a:prstGeom>
            <a:solidFill>
              <a:schemeClr val="bg1"/>
            </a:solid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cs typeface="+mn-cs"/>
              </a:endParaRPr>
            </a:p>
          </p:txBody>
        </p:sp>
        <p:sp>
          <p:nvSpPr>
            <p:cNvPr id="8" name="箭头: 右 11"/>
            <p:cNvSpPr/>
            <p:nvPr/>
          </p:nvSpPr>
          <p:spPr>
            <a:xfrm>
              <a:off x="6564" y="5190"/>
              <a:ext cx="1546" cy="979"/>
            </a:xfrm>
            <a:prstGeom prst="rightArrow">
              <a:avLst/>
            </a:prstGeom>
            <a:solidFill>
              <a:schemeClr val="bg1"/>
            </a:solid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cs typeface="+mn-cs"/>
              </a:endParaRPr>
            </a:p>
          </p:txBody>
        </p:sp>
      </p:grpSp>
      <p:sp>
        <p:nvSpPr>
          <p:cNvPr id="9" name="Text Box 24"/>
          <p:cNvSpPr txBox="1"/>
          <p:nvPr/>
        </p:nvSpPr>
        <p:spPr>
          <a:xfrm>
            <a:off x="603885" y="1313784"/>
            <a:ext cx="11289030" cy="706755"/>
          </a:xfrm>
          <a:prstGeom prst="rect">
            <a:avLst/>
          </a:prstGeom>
          <a:noFill/>
        </p:spPr>
        <p:txBody>
          <a:bodyPr wrap="square" rtlCol="0" anchor="t">
            <a:spAutoFit/>
          </a:bodyPr>
          <a:lstStyle/>
          <a:p>
            <a:pPr marR="0" lvl="0" algn="just" defTabSz="914400" rtl="0" eaLnBrk="1" fontAlgn="auto" latinLnBrk="0" hangingPunct="1">
              <a:lnSpc>
                <a:spcPct val="100000"/>
              </a:lnSpc>
              <a:spcBef>
                <a:spcPts val="0"/>
              </a:spcBef>
              <a:spcAft>
                <a:spcPts val="0"/>
              </a:spcAft>
              <a:buClr>
                <a:srgbClr val="0E419C"/>
              </a:buClr>
              <a:buSzTx/>
              <a:defRPr/>
            </a:pPr>
            <a:r>
              <a:rPr kumimoji="0" lang="zh-CN" altLang="en-US" sz="2000" b="0" i="0" u="none" strike="noStrike" kern="1200" cap="none" spc="0" normalizeH="0" baseline="0" noProof="0" dirty="0">
                <a:ln>
                  <a:noFill/>
                </a:ln>
                <a:solidFill>
                  <a:prstClr val="black"/>
                </a:solidFill>
                <a:effectLst/>
                <a:uLnTx/>
                <a:uFillTx/>
                <a:latin typeface="Times New Roman" panose="02020603050405020304" pitchFamily="18" charset="0"/>
                <a:ea typeface="新宋体" panose="02010609030101010101" pitchFamily="49" charset="-122"/>
                <a:cs typeface="Times New Roman" panose="02020603050405020304" pitchFamily="18" charset="0"/>
              </a:rPr>
              <a:t>我们希望更好地利用多核</a:t>
            </a:r>
            <a:r>
              <a:rPr kumimoji="0" lang="en-US" altLang="zh-CN" sz="2000" b="0" i="0" u="none" strike="noStrike" kern="1200" cap="none" spc="0" normalizeH="0" baseline="0" noProof="0" dirty="0">
                <a:ln>
                  <a:noFill/>
                </a:ln>
                <a:solidFill>
                  <a:prstClr val="black"/>
                </a:solidFill>
                <a:effectLst/>
                <a:uLnTx/>
                <a:uFillTx/>
                <a:latin typeface="Times New Roman" panose="02020603050405020304" pitchFamily="18" charset="0"/>
                <a:ea typeface="新宋体" panose="02010609030101010101" pitchFamily="49" charset="-122"/>
                <a:cs typeface="Times New Roman" panose="02020603050405020304" pitchFamily="18" charset="0"/>
              </a:rPr>
              <a:t>CPU</a:t>
            </a:r>
            <a:r>
              <a:rPr kumimoji="0" lang="zh-CN" altLang="en-US" sz="2000" b="0" i="0" u="none" strike="noStrike" kern="1200" cap="none" spc="0" normalizeH="0" baseline="0" noProof="0" dirty="0">
                <a:ln>
                  <a:noFill/>
                </a:ln>
                <a:solidFill>
                  <a:prstClr val="black"/>
                </a:solidFill>
                <a:effectLst/>
                <a:uLnTx/>
                <a:uFillTx/>
                <a:latin typeface="Times New Roman" panose="02020603050405020304" pitchFamily="18" charset="0"/>
                <a:ea typeface="新宋体" panose="02010609030101010101" pitchFamily="49" charset="-122"/>
                <a:cs typeface="Times New Roman" panose="02020603050405020304" pitchFamily="18" charset="0"/>
              </a:rPr>
              <a:t>的并行计算能力来加速网络分析，因此，我们在</a:t>
            </a:r>
            <a:r>
              <a:rPr kumimoji="0" lang="en-US" altLang="zh-CN" sz="2000" b="0" i="0" u="none" strike="noStrike" kern="1200" cap="none" spc="0" normalizeH="0" baseline="0" noProof="0" dirty="0">
                <a:ln>
                  <a:noFill/>
                </a:ln>
                <a:solidFill>
                  <a:prstClr val="black"/>
                </a:solidFill>
                <a:effectLst/>
                <a:uLnTx/>
                <a:uFillTx/>
                <a:latin typeface="Times New Roman" panose="02020603050405020304" pitchFamily="18" charset="0"/>
                <a:ea typeface="新宋体" panose="02010609030101010101" pitchFamily="49" charset="-122"/>
                <a:cs typeface="Times New Roman" panose="02020603050405020304" pitchFamily="18" charset="0"/>
              </a:rPr>
              <a:t>EasyGraph</a:t>
            </a:r>
            <a:r>
              <a:rPr kumimoji="0" lang="zh-CN" altLang="en-US" sz="2000" b="0" i="0" u="none" strike="noStrike" kern="1200" cap="none" spc="0" normalizeH="0" baseline="0" noProof="0" dirty="0">
                <a:ln>
                  <a:noFill/>
                </a:ln>
                <a:solidFill>
                  <a:prstClr val="black"/>
                </a:solidFill>
                <a:effectLst/>
                <a:uLnTx/>
                <a:uFillTx/>
                <a:latin typeface="Times New Roman" panose="02020603050405020304" pitchFamily="18" charset="0"/>
                <a:ea typeface="新宋体" panose="02010609030101010101" pitchFamily="49" charset="-122"/>
                <a:cs typeface="Times New Roman" panose="02020603050405020304" pitchFamily="18" charset="0"/>
              </a:rPr>
              <a:t>的基础上利用</a:t>
            </a:r>
            <a:r>
              <a:rPr kumimoji="0" lang="en-US" altLang="zh-CN" sz="2000" b="0" i="0" u="none" strike="noStrike" kern="1200" cap="none" spc="0" normalizeH="0" baseline="0" noProof="0" dirty="0">
                <a:ln>
                  <a:noFill/>
                </a:ln>
                <a:solidFill>
                  <a:prstClr val="black"/>
                </a:solidFill>
                <a:effectLst/>
                <a:uLnTx/>
                <a:uFillTx/>
                <a:latin typeface="Times New Roman" panose="02020603050405020304" pitchFamily="18" charset="0"/>
                <a:ea typeface="新宋体" panose="02010609030101010101" pitchFamily="49" charset="-122"/>
                <a:cs typeface="Times New Roman" panose="02020603050405020304" pitchFamily="18" charset="0"/>
              </a:rPr>
              <a:t>OpenMP</a:t>
            </a:r>
            <a:r>
              <a:rPr kumimoji="0" lang="zh-CN" altLang="en-US" sz="2000" b="0" i="0" u="none" strike="noStrike" kern="1200" cap="none" spc="0" normalizeH="0" baseline="0" noProof="0" dirty="0">
                <a:ln>
                  <a:noFill/>
                </a:ln>
                <a:solidFill>
                  <a:prstClr val="black"/>
                </a:solidFill>
                <a:effectLst/>
                <a:uLnTx/>
                <a:uFillTx/>
                <a:latin typeface="Times New Roman" panose="02020603050405020304" pitchFamily="18" charset="0"/>
                <a:ea typeface="新宋体" panose="02010609030101010101" pitchFamily="49" charset="-122"/>
                <a:cs typeface="Times New Roman" panose="02020603050405020304" pitchFamily="18" charset="0"/>
              </a:rPr>
              <a:t>技术对图分析算法进行了并行化优化。</a:t>
            </a:r>
            <a:endParaRPr kumimoji="0" lang="zh-CN" altLang="en-US" sz="2000" b="0" i="0" u="none" strike="noStrike" kern="1200" cap="none" spc="0" normalizeH="0" baseline="0" noProof="0" dirty="0">
              <a:ln>
                <a:noFill/>
              </a:ln>
              <a:solidFill>
                <a:prstClr val="black"/>
              </a:solidFill>
              <a:effectLst/>
              <a:uLnTx/>
              <a:uFillTx/>
              <a:latin typeface="Times New Roman" panose="02020603050405020304" pitchFamily="18" charset="0"/>
              <a:ea typeface="新宋体" panose="02010609030101010101" pitchFamily="49" charset="-122"/>
              <a:cs typeface="Times New Roman" panose="02020603050405020304" pitchFamily="18" charset="0"/>
            </a:endParaRPr>
          </a:p>
        </p:txBody>
      </p:sp>
      <p:sp>
        <p:nvSpPr>
          <p:cNvPr id="5" name="灯片编号占位符 1"/>
          <p:cNvSpPr>
            <a:spLocks noGrp="1"/>
          </p:cNvSpPr>
          <p:nvPr>
            <p:ph type="sldNum" sz="quarter" idx="12"/>
          </p:nvPr>
        </p:nvSpPr>
        <p:spPr>
          <a:xfrm>
            <a:off x="9012550" y="6312804"/>
            <a:ext cx="2743200" cy="365125"/>
          </a:xfrm>
        </p:spPr>
        <p:txBody>
          <a:bodyPr vert="horz" lIns="91440" tIns="45720" rIns="91440" bIns="45720" rtlCol="0" anchor="ctr">
            <a:normAutofit lnSpcReduction="10000"/>
          </a:bodyPr>
          <a:lstStyle/>
          <a:p>
            <a:pPr lvl="0" algn="r">
              <a:buClrTx/>
              <a:buSzTx/>
              <a:buFontTx/>
            </a:pPr>
            <a:fld id="{9A0DB2DC-4C9A-4742-B13C-FB6460FD3503}" type="slidenum">
              <a:rPr lang="zh-CN" altLang="en-US" sz="1800" smtClean="0">
                <a:solidFill>
                  <a:schemeClr val="accent1"/>
                </a:solidFill>
                <a:latin typeface="黑体" panose="02010609060101010101" charset="-122"/>
                <a:ea typeface="黑体" panose="02010609060101010101" charset="-122"/>
                <a:sym typeface="+mn-ea"/>
              </a:rPr>
            </a:fld>
            <a:endParaRPr lang="zh-CN" altLang="en-US" sz="1800" dirty="0">
              <a:solidFill>
                <a:schemeClr val="accent1"/>
              </a:solidFill>
              <a:latin typeface="黑体" panose="02010609060101010101" charset="-122"/>
              <a:ea typeface="黑体" panose="02010609060101010101" charset="-122"/>
              <a:sym typeface="+mn-ea"/>
            </a:endParaRPr>
          </a:p>
        </p:txBody>
      </p:sp>
      <p:pic>
        <p:nvPicPr>
          <p:cNvPr id="2" name="图片 1" descr="OpenMP"/>
          <p:cNvPicPr>
            <a:picLocks noChangeAspect="1"/>
          </p:cNvPicPr>
          <p:nvPr/>
        </p:nvPicPr>
        <p:blipFill>
          <a:blip r:embed="rId4"/>
          <a:stretch>
            <a:fillRect/>
          </a:stretch>
        </p:blipFill>
        <p:spPr>
          <a:xfrm>
            <a:off x="438165" y="2319059"/>
            <a:ext cx="3619721" cy="3993266"/>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sld>
</file>

<file path=ppt/tags/tag1.xml><?xml version="1.0" encoding="utf-8"?>
<p:tagLst xmlns:p="http://schemas.openxmlformats.org/presentationml/2006/main">
  <p:tag name="ISLIDE.ICON" val="#394291;"/>
</p:tagLst>
</file>

<file path=ppt/tags/tag10.xml><?xml version="1.0" encoding="utf-8"?>
<p:tagLst xmlns:p="http://schemas.openxmlformats.org/presentationml/2006/main">
  <p:tag name="KSO_WM_DIAGRAM_VIRTUALLY_FRAME" val="{&quot;height&quot;:325.9299189325473,&quot;left&quot;:104.16165354330708,&quot;top&quot;:199.79897637795276,&quot;width&quot;:756.5688188976378}"/>
</p:tagLst>
</file>

<file path=ppt/tags/tag11.xml><?xml version="1.0" encoding="utf-8"?>
<p:tagLst xmlns:p="http://schemas.openxmlformats.org/presentationml/2006/main">
  <p:tag name="KSO_WM_DIAGRAM_VIRTUALLY_FRAME" val="{&quot;height&quot;:325.9299189325473,&quot;left&quot;:104.16165354330708,&quot;top&quot;:199.79897637795276,&quot;width&quot;:756.5688188976378}"/>
</p:tagLst>
</file>

<file path=ppt/tags/tag12.xml><?xml version="1.0" encoding="utf-8"?>
<p:tagLst xmlns:p="http://schemas.openxmlformats.org/presentationml/2006/main">
  <p:tag name="KSO_WM_DIAGRAM_VIRTUALLY_FRAME" val="{&quot;height&quot;:325.9299189325473,&quot;left&quot;:104.16165354330708,&quot;top&quot;:199.79897637795276,&quot;width&quot;:756.5688188976378}"/>
</p:tagLst>
</file>

<file path=ppt/tags/tag13.xml><?xml version="1.0" encoding="utf-8"?>
<p:tagLst xmlns:p="http://schemas.openxmlformats.org/presentationml/2006/main">
  <p:tag name="KSO_WM_DIAGRAM_VIRTUALLY_FRAME" val="{&quot;height&quot;:325.9299189325473,&quot;left&quot;:104.16165354330708,&quot;top&quot;:199.79897637795276,&quot;width&quot;:756.5688188976378}"/>
</p:tagLst>
</file>

<file path=ppt/tags/tag14.xml><?xml version="1.0" encoding="utf-8"?>
<p:tagLst xmlns:p="http://schemas.openxmlformats.org/presentationml/2006/main">
  <p:tag name="KSO_WM_DIAGRAM_VIRTUALLY_FRAME" val="{&quot;height&quot;:325.9299189325473,&quot;left&quot;:104.16165354330708,&quot;top&quot;:199.79897637795276,&quot;width&quot;:756.5688188976378}"/>
</p:tagLst>
</file>

<file path=ppt/tags/tag15.xml><?xml version="1.0" encoding="utf-8"?>
<p:tagLst xmlns:p="http://schemas.openxmlformats.org/presentationml/2006/main">
  <p:tag name="KSO_WM_DIAGRAM_VIRTUALLY_FRAME" val="{&quot;height&quot;:325.9299189325473,&quot;left&quot;:104.16165354330708,&quot;top&quot;:199.79897637795276,&quot;width&quot;:756.5688188976378}"/>
</p:tagLst>
</file>

<file path=ppt/tags/tag16.xml><?xml version="1.0" encoding="utf-8"?>
<p:tagLst xmlns:p="http://schemas.openxmlformats.org/presentationml/2006/main">
  <p:tag name="KSO_WM_DIAGRAM_VIRTUALLY_FRAME" val="{&quot;height&quot;:325.9299189325473,&quot;left&quot;:104.16165354330708,&quot;top&quot;:199.79897637795276,&quot;width&quot;:756.5688188976378}"/>
</p:tagLst>
</file>

<file path=ppt/tags/tag17.xml><?xml version="1.0" encoding="utf-8"?>
<p:tagLst xmlns:p="http://schemas.openxmlformats.org/presentationml/2006/main">
  <p:tag name="KSO_WM_DIAGRAM_VIRTUALLY_FRAME" val="{&quot;height&quot;:325.9299189325473,&quot;left&quot;:104.16165354330708,&quot;top&quot;:199.79897637795276,&quot;width&quot;:756.5688188976378}"/>
</p:tagLst>
</file>

<file path=ppt/tags/tag18.xml><?xml version="1.0" encoding="utf-8"?>
<p:tagLst xmlns:p="http://schemas.openxmlformats.org/presentationml/2006/main">
  <p:tag name="KSO_WM_DIAGRAM_VIRTUALLY_FRAME" val="{&quot;height&quot;:325.9299189325473,&quot;left&quot;:104.16165354330708,&quot;top&quot;:199.79897637795276,&quot;width&quot;:756.5688188976378}"/>
</p:tagLst>
</file>

<file path=ppt/tags/tag19.xml><?xml version="1.0" encoding="utf-8"?>
<p:tagLst xmlns:p="http://schemas.openxmlformats.org/presentationml/2006/main">
  <p:tag name="KSO_WM_DIAGRAM_VIRTUALLY_FRAME" val="{&quot;height&quot;:325.9299189325473,&quot;left&quot;:104.16165354330708,&quot;top&quot;:199.79897637795276,&quot;width&quot;:756.5688188976378}"/>
</p:tagLst>
</file>

<file path=ppt/tags/tag2.xml><?xml version="1.0" encoding="utf-8"?>
<p:tagLst xmlns:p="http://schemas.openxmlformats.org/presentationml/2006/main">
  <p:tag name="KSO_WM_DIAGRAM_VIRTUALLY_FRAME" val="{&quot;height&quot;:325.9299189325473,&quot;left&quot;:104.16165354330708,&quot;top&quot;:199.79897637795276,&quot;width&quot;:756.5688188976378}"/>
</p:tagLst>
</file>

<file path=ppt/tags/tag20.xml><?xml version="1.0" encoding="utf-8"?>
<p:tagLst xmlns:p="http://schemas.openxmlformats.org/presentationml/2006/main">
  <p:tag name="KSO_WM_DIAGRAM_VIRTUALLY_FRAME" val="{&quot;height&quot;:325.9299189325473,&quot;left&quot;:104.16165354330708,&quot;top&quot;:199.79897637795276,&quot;width&quot;:756.5688188976378}"/>
</p:tagLst>
</file>

<file path=ppt/tags/tag21.xml><?xml version="1.0" encoding="utf-8"?>
<p:tagLst xmlns:p="http://schemas.openxmlformats.org/presentationml/2006/main">
  <p:tag name="KSO_WM_DIAGRAM_VIRTUALLY_FRAME" val="{&quot;height&quot;:325.9299189325473,&quot;left&quot;:104.16165354330708,&quot;top&quot;:199.79897637795276,&quot;width&quot;:756.5688188976378}"/>
</p:tagLst>
</file>

<file path=ppt/tags/tag22.xml><?xml version="1.0" encoding="utf-8"?>
<p:tagLst xmlns:p="http://schemas.openxmlformats.org/presentationml/2006/main">
  <p:tag name="KSO_WM_DIAGRAM_VIRTUALLY_FRAME" val="{&quot;height&quot;:325.9299189325473,&quot;left&quot;:104.16165354330708,&quot;top&quot;:199.79897637795276,&quot;width&quot;:756.5688188976378}"/>
</p:tagLst>
</file>

<file path=ppt/tags/tag23.xml><?xml version="1.0" encoding="utf-8"?>
<p:tagLst xmlns:p="http://schemas.openxmlformats.org/presentationml/2006/main">
  <p:tag name="ISLIDE.ICON" val="#394291;"/>
</p:tagLst>
</file>

<file path=ppt/tags/tag24.xml><?xml version="1.0" encoding="utf-8"?>
<p:tagLst xmlns:p="http://schemas.openxmlformats.org/presentationml/2006/main">
  <p:tag name="resource_record_key" val="{&quot;10&quot;:[21541521,21572330,4589734]}"/>
</p:tagLst>
</file>

<file path=ppt/tags/tag3.xml><?xml version="1.0" encoding="utf-8"?>
<p:tagLst xmlns:p="http://schemas.openxmlformats.org/presentationml/2006/main">
  <p:tag name="KSO_WM_DIAGRAM_VIRTUALLY_FRAME" val="{&quot;height&quot;:325.9299189325473,&quot;left&quot;:104.16165354330708,&quot;top&quot;:199.79897637795276,&quot;width&quot;:756.5688188976378}"/>
</p:tagLst>
</file>

<file path=ppt/tags/tag4.xml><?xml version="1.0" encoding="utf-8"?>
<p:tagLst xmlns:p="http://schemas.openxmlformats.org/presentationml/2006/main">
  <p:tag name="KSO_WM_DIAGRAM_VIRTUALLY_FRAME" val="{&quot;height&quot;:325.9299189325473,&quot;left&quot;:104.16165354330708,&quot;top&quot;:199.79897637795276,&quot;width&quot;:756.5688188976378}"/>
</p:tagLst>
</file>

<file path=ppt/tags/tag5.xml><?xml version="1.0" encoding="utf-8"?>
<p:tagLst xmlns:p="http://schemas.openxmlformats.org/presentationml/2006/main">
  <p:tag name="KSO_WM_DIAGRAM_VIRTUALLY_FRAME" val="{&quot;height&quot;:325.9299189325473,&quot;left&quot;:104.16165354330708,&quot;top&quot;:199.79897637795276,&quot;width&quot;:756.5688188976378}"/>
</p:tagLst>
</file>

<file path=ppt/tags/tag6.xml><?xml version="1.0" encoding="utf-8"?>
<p:tagLst xmlns:p="http://schemas.openxmlformats.org/presentationml/2006/main">
  <p:tag name="KSO_WM_DIAGRAM_VIRTUALLY_FRAME" val="{&quot;height&quot;:325.9299189325473,&quot;left&quot;:104.16165354330708,&quot;top&quot;:199.79897637795276,&quot;width&quot;:756.5688188976378}"/>
</p:tagLst>
</file>

<file path=ppt/tags/tag7.xml><?xml version="1.0" encoding="utf-8"?>
<p:tagLst xmlns:p="http://schemas.openxmlformats.org/presentationml/2006/main">
  <p:tag name="KSO_WM_DIAGRAM_VIRTUALLY_FRAME" val="{&quot;height&quot;:325.9299189325473,&quot;left&quot;:104.16165354330708,&quot;top&quot;:199.79897637795276,&quot;width&quot;:756.5688188976378}"/>
</p:tagLst>
</file>

<file path=ppt/tags/tag8.xml><?xml version="1.0" encoding="utf-8"?>
<p:tagLst xmlns:p="http://schemas.openxmlformats.org/presentationml/2006/main">
  <p:tag name="KSO_WM_DIAGRAM_VIRTUALLY_FRAME" val="{&quot;height&quot;:325.9299189325473,&quot;left&quot;:104.16165354330708,&quot;top&quot;:199.79897637795276,&quot;width&quot;:756.5688188976378}"/>
</p:tagLst>
</file>

<file path=ppt/tags/tag9.xml><?xml version="1.0" encoding="utf-8"?>
<p:tagLst xmlns:p="http://schemas.openxmlformats.org/presentationml/2006/main">
  <p:tag name="KSO_WM_DIAGRAM_VIRTUALLY_FRAME" val="{&quot;height&quot;:325.9299189325473,&quot;left&quot;:104.16165354330708,&quot;top&quot;:199.79897637795276,&quot;width&quot;:756.5688188976378}"/>
</p:tagLst>
</file>

<file path=ppt/theme/theme1.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9E0000"/>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9E0000"/>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4492</Words>
  <Application>WPS 演示</Application>
  <PresentationFormat>Widescreen</PresentationFormat>
  <Paragraphs>477</Paragraphs>
  <Slides>22</Slides>
  <Notes>11</Notes>
  <HiddenSlides>0</HiddenSlides>
  <MMClips>0</MMClips>
  <ScaleCrop>false</ScaleCrop>
  <HeadingPairs>
    <vt:vector size="6" baseType="variant">
      <vt:variant>
        <vt:lpstr>已用的字体</vt:lpstr>
      </vt:variant>
      <vt:variant>
        <vt:i4>28</vt:i4>
      </vt:variant>
      <vt:variant>
        <vt:lpstr>主题</vt:lpstr>
      </vt:variant>
      <vt:variant>
        <vt:i4>2</vt:i4>
      </vt:variant>
      <vt:variant>
        <vt:lpstr>幻灯片标题</vt:lpstr>
      </vt:variant>
      <vt:variant>
        <vt:i4>22</vt:i4>
      </vt:variant>
    </vt:vector>
  </HeadingPairs>
  <TitlesOfParts>
    <vt:vector size="52" baseType="lpstr">
      <vt:lpstr>Arial</vt:lpstr>
      <vt:lpstr>宋体</vt:lpstr>
      <vt:lpstr>Wingdings</vt:lpstr>
      <vt:lpstr>等线</vt:lpstr>
      <vt:lpstr>微软雅黑</vt:lpstr>
      <vt:lpstr>阿里巴巴普惠体 B</vt:lpstr>
      <vt:lpstr>阿里巴巴普惠体</vt:lpstr>
      <vt:lpstr>Times New Roman</vt:lpstr>
      <vt:lpstr>Calibri</vt:lpstr>
      <vt:lpstr>新宋体</vt:lpstr>
      <vt:lpstr>Eras Demi ITC</vt:lpstr>
      <vt:lpstr>Aharoni</vt:lpstr>
      <vt:lpstr>Yu Gothic UI Semibold</vt:lpstr>
      <vt:lpstr>黑体</vt:lpstr>
      <vt:lpstr>Calibri</vt:lpstr>
      <vt:lpstr>Menlo</vt:lpstr>
      <vt:lpstr>Arial Unicode MS</vt:lpstr>
      <vt:lpstr>等线 Light</vt:lpstr>
      <vt:lpstr>Microsoft JhengHei UI</vt:lpstr>
      <vt:lpstr>Segoe Print</vt:lpstr>
      <vt:lpstr>Aharoni</vt:lpstr>
      <vt:lpstr>Wingdings</vt:lpstr>
      <vt:lpstr>阿里巴巴普惠体</vt:lpstr>
      <vt:lpstr>阿里巴巴普惠体 B</vt:lpstr>
      <vt:lpstr>优设字由棒棒体</vt:lpstr>
      <vt:lpstr>字由点字典黑 55J</vt:lpstr>
      <vt:lpstr>字由点字江户招牌黑</vt:lpstr>
      <vt:lpstr>字由点字玄真宋</vt:lpstr>
      <vt:lpstr>1_Office 主题​​</vt:lpstr>
      <vt:lpstr>2_Office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ASUS</dc:creator>
  <cp:lastModifiedBy>王月基</cp:lastModifiedBy>
  <cp:revision>187</cp:revision>
  <dcterms:created xsi:type="dcterms:W3CDTF">2020-11-21T03:02:00Z</dcterms:created>
  <dcterms:modified xsi:type="dcterms:W3CDTF">2025-12-24T07:17:57Z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86D62BDC4795419D98478269F060FC9D_13</vt:lpwstr>
  </property>
  <property fmtid="{D5CDD505-2E9C-101B-9397-08002B2CF9AE}" pid="3" name="KSOProductBuildVer">
    <vt:lpwstr>2052-12.1.0.24034</vt:lpwstr>
  </property>
</Properties>
</file>